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7561263" cy="10693400"/>
  <p:notesSz cx="10693400" cy="7561263"/>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6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e de titre">
    <p:spTree>
      <p:nvGrpSpPr>
        <p:cNvPr id="1" name=""/>
        <p:cNvGrpSpPr/>
        <p:nvPr/>
      </p:nvGrpSpPr>
      <p:grpSpPr bwMode="auto">
        <a:xfrm>
          <a:off x="0" y="0"/>
          <a:ext cx="0" cy="0"/>
          <a:chOff x="0" y="0"/>
          <a:chExt cx="0" cy="0"/>
        </a:xfrm>
      </p:grpSpPr>
      <p:pic>
        <p:nvPicPr>
          <p:cNvPr id="4" name="Picture 2" descr="R:\DATA_PRIV\DATA_DEPHY\2013\02_PILOTAGE_PROJET\07_TRANSFERT_30000\07_Boite à outils\GT fiches valorisation\Trames fiches 30 000\Fiches trajectoires\Arboriculture\fiche trajectoire arboriculture\fiche trajectoire arboriculture-28.png"/>
          <p:cNvPicPr>
            <a:picLocks noChangeAspect="1" noChangeArrowheads="1"/>
          </p:cNvPicPr>
          <p:nvPr userDrawn="1"/>
        </p:nvPicPr>
        <p:blipFill>
          <a:blip r:embed="rId2"/>
          <a:stretch/>
        </p:blipFill>
        <p:spPr bwMode="auto">
          <a:xfrm>
            <a:off x="4042" y="7521882"/>
            <a:ext cx="7564438" cy="3181350"/>
          </a:xfrm>
          <a:prstGeom prst="rect">
            <a:avLst/>
          </a:prstGeom>
          <a:noFill/>
        </p:spPr>
      </p:pic>
      <p:pic>
        <p:nvPicPr>
          <p:cNvPr id="5" name="Picture 4" descr="R:\DATA_PRIV\DATA_DEPHY\2013\02_PILOTAGE_PROJET\07_TRANSFERT_30000\07_Boite à outils\GT fiches valorisation\Trames fiches 30 000\Fiches trajectoires\Arboriculture\fiche trajectoire arboriculture\arboriculture-06.png"/>
          <p:cNvPicPr>
            <a:picLocks noChangeAspect="1" noChangeArrowheads="1"/>
          </p:cNvPicPr>
          <p:nvPr userDrawn="1"/>
        </p:nvPicPr>
        <p:blipFill>
          <a:blip r:embed="rId3"/>
          <a:stretch/>
        </p:blipFill>
        <p:spPr bwMode="auto">
          <a:xfrm>
            <a:off x="3965202" y="2965203"/>
            <a:ext cx="1471613" cy="473075"/>
          </a:xfrm>
          <a:prstGeom prst="rect">
            <a:avLst/>
          </a:prstGeom>
          <a:noFill/>
        </p:spPr>
      </p:pic>
      <p:pic>
        <p:nvPicPr>
          <p:cNvPr id="6" name="Picture 3" descr="R:\DATA_PRIV\DATA_DEPHY\2013\02_PILOTAGE_PROJET\07_TRANSFERT_30000\07_Boite à outils\GT fiches valorisation\Trames fiches 30 000\Fiches trajectoires\Arboriculture\fiche trajectoire arboriculture\arboriculture-08.png"/>
          <p:cNvPicPr>
            <a:picLocks noChangeAspect="1" noChangeArrowheads="1"/>
          </p:cNvPicPr>
          <p:nvPr userDrawn="1"/>
        </p:nvPicPr>
        <p:blipFill>
          <a:blip r:embed="rId4"/>
          <a:stretch/>
        </p:blipFill>
        <p:spPr bwMode="auto">
          <a:xfrm>
            <a:off x="305197" y="2915197"/>
            <a:ext cx="2789238" cy="573088"/>
          </a:xfrm>
          <a:prstGeom prst="rect">
            <a:avLst/>
          </a:prstGeom>
          <a:noFill/>
        </p:spPr>
      </p:pic>
      <p:pic>
        <p:nvPicPr>
          <p:cNvPr id="7" name="Picture 2" descr="R:\DATA_PRIV\DATA_DEPHY\2013\02_PILOTAGE_PROJET\07_TRANSFERT_30000\07_Boite à outils\GT fiches valorisation\Trames fiches 30 000\Fiches trajectoires\Arboriculture\fiche trajectoire arboriculture\arboriculture_01 copie.png"/>
          <p:cNvPicPr>
            <a:picLocks noChangeAspect="1" noChangeArrowheads="1"/>
          </p:cNvPicPr>
          <p:nvPr userDrawn="1"/>
        </p:nvPicPr>
        <p:blipFill>
          <a:blip r:embed="rId5"/>
          <a:stretch/>
        </p:blipFill>
        <p:spPr bwMode="auto">
          <a:xfrm>
            <a:off x="-3895" y="-942"/>
            <a:ext cx="7562850" cy="1663700"/>
          </a:xfrm>
          <a:prstGeom prst="rect">
            <a:avLst/>
          </a:prstGeom>
          <a:noFill/>
        </p:spPr>
      </p:pic>
      <p:pic>
        <p:nvPicPr>
          <p:cNvPr id="8" name="Picture 7"/>
          <p:cNvPicPr>
            <a:picLocks noChangeAspect="1" noChangeArrowheads="1"/>
          </p:cNvPicPr>
          <p:nvPr userDrawn="1"/>
        </p:nvPicPr>
        <p:blipFill>
          <a:blip r:embed="rId6"/>
          <a:stretch/>
        </p:blipFill>
        <p:spPr bwMode="auto">
          <a:xfrm>
            <a:off x="3976286" y="5418708"/>
            <a:ext cx="1471612" cy="473076"/>
          </a:xfrm>
          <a:prstGeom prst="rect">
            <a:avLst/>
          </a:prstGeom>
          <a:noFill/>
          <a:ln>
            <a:noFill/>
          </a:ln>
        </p:spPr>
      </p:pic>
      <p:pic>
        <p:nvPicPr>
          <p:cNvPr id="9" name="Picture 2" descr="R:\DATA_PRIV\DATA_DEPHY\2013\02_PILOTAGE_PROJET\07_TRANSFERT_30000\07_Boite à outils\GT fiches valorisation\Trames fiches 30 000\Fiches trajectoires\Arboriculture\fiche trajectoire arboriculture\Historique_arbo.png"/>
          <p:cNvPicPr>
            <a:picLocks noChangeAspect="1" noChangeArrowheads="1"/>
          </p:cNvPicPr>
          <p:nvPr userDrawn="1"/>
        </p:nvPicPr>
        <p:blipFill>
          <a:blip r:embed="rId7"/>
          <a:stretch/>
        </p:blipFill>
        <p:spPr bwMode="auto">
          <a:xfrm>
            <a:off x="305197" y="7434733"/>
            <a:ext cx="1993900" cy="576263"/>
          </a:xfrm>
          <a:prstGeom prst="rect">
            <a:avLst/>
          </a:prstGeom>
          <a:noFill/>
        </p:spPr>
      </p:pic>
      <p:sp>
        <p:nvSpPr>
          <p:cNvPr id="10" name="Espace réservé du texte 20"/>
          <p:cNvSpPr>
            <a:spLocks noGrp="1"/>
          </p:cNvSpPr>
          <p:nvPr>
            <p:ph type="body" sz="quarter" idx="13" hasCustomPrompt="1"/>
          </p:nvPr>
        </p:nvSpPr>
        <p:spPr bwMode="auto">
          <a:xfrm>
            <a:off x="252239" y="3617913"/>
            <a:ext cx="3051720" cy="3384550"/>
          </a:xfrm>
        </p:spPr>
        <p:txBody>
          <a:bodyPr>
            <a:normAutofit/>
          </a:bodyPr>
          <a:lstStyle>
            <a:lvl1pPr marL="0" indent="0">
              <a:buNone/>
              <a:defRPr sz="900">
                <a:latin typeface="Corbel"/>
              </a:defRPr>
            </a:lvl1pPr>
            <a:lvl2pPr>
              <a:defRPr sz="900">
                <a:latin typeface="Corbel"/>
              </a:defRPr>
            </a:lvl2pPr>
            <a:lvl3pPr>
              <a:defRPr sz="900">
                <a:latin typeface="Corbel"/>
              </a:defRPr>
            </a:lvl3pPr>
            <a:lvl4pPr>
              <a:defRPr sz="900">
                <a:latin typeface="Corbel"/>
              </a:defRPr>
            </a:lvl4pPr>
            <a:lvl5pPr>
              <a:defRPr sz="900">
                <a:latin typeface="Corbel"/>
              </a:defRPr>
            </a:lvl5pPr>
          </a:lstStyle>
          <a:p>
            <a:pPr algn="just">
              <a:defRPr/>
            </a:pPr>
            <a:r>
              <a:rPr lang="fr-FR" sz="900">
                <a:latin typeface="Corbel"/>
              </a:rPr>
              <a:t>Henessintio et andit dolorem faceationse soluptatur, con pero esed quides dendus utem faccae volore elitate volupta tibernatia evelectotat occum dollacc aborum est esequidero et asi corem ex et ercieni maiori nonet eiur aut ipietumquam qui conse pratiorae consed et remolup</a:t>
            </a:r>
          </a:p>
          <a:p>
            <a:pPr algn="just">
              <a:defRPr/>
            </a:pPr>
            <a:r>
              <a:rPr lang="fr-FR" sz="900">
                <a:latin typeface="Corbel"/>
              </a:rPr>
              <a:t>taerita volorehent pa venimi, inturibusam non cone</a:t>
            </a:r>
          </a:p>
          <a:p>
            <a:pPr algn="just">
              <a:defRPr/>
            </a:pPr>
            <a:r>
              <a:rPr lang="fr-FR" sz="900">
                <a:latin typeface="Corbel"/>
              </a:rPr>
              <a:t>voluptios as estem qui duscia quibusae nos conescipicia que dolesequis venis et voluptatum eumenit volest qui voluptatem que sit lit iliquib eatiistiatur reptatis es que corem. Cae re, ut que in eume el eum faccus. Rior sit aut laut velicid eliquid quistrum, eum quasped. Henessintio et andit dolorem faceationse soluptatur, con pero esed quides dendus utem faccae volore elitate volupta tibernatia evelectotat occum dollacc aborum est</a:t>
            </a:r>
            <a:endParaRPr/>
          </a:p>
          <a:p>
            <a:pPr algn="just">
              <a:defRPr/>
            </a:pPr>
            <a:r>
              <a:rPr lang="fr-FR" sz="900">
                <a:latin typeface="Corbel"/>
              </a:rPr>
              <a:t>esequidero et asi corem ex et ercieni maiori nonet eiur aut ipietumquam qui conse pratiorae consed et remolup taerita volorehent pa venimi, inturibusam non cone voluptios as estem qui duscia quibusae nos conescipicia</a:t>
            </a:r>
          </a:p>
          <a:p>
            <a:pPr algn="just">
              <a:defRPr/>
            </a:pPr>
            <a:r>
              <a:rPr lang="fr-FR" sz="900">
                <a:latin typeface="Corbel"/>
              </a:rPr>
              <a:t>que dolesequis venis et voluptatum eumenit volest qui</a:t>
            </a:r>
            <a:endParaRPr/>
          </a:p>
          <a:p>
            <a:pPr algn="just">
              <a:defRPr/>
            </a:pPr>
            <a:r>
              <a:rPr lang="fr-FR" sz="900">
                <a:latin typeface="Corbel"/>
              </a:rPr>
              <a:t>voluptatem que sit lit iliquib eatiistiatur reptatis es que</a:t>
            </a:r>
            <a:endParaRPr/>
          </a:p>
          <a:p>
            <a:pPr algn="just">
              <a:defRPr/>
            </a:pPr>
            <a:r>
              <a:rPr lang="fr-FR" sz="900">
                <a:latin typeface="Corbel"/>
              </a:rPr>
              <a:t>corem. Cae re, ut que in eume el eum faccus. Rior sit aut laut velicid eliquid quistrum, eum quasped.</a:t>
            </a:r>
            <a:endParaRPr/>
          </a:p>
          <a:p>
            <a:pPr lvl="0">
              <a:defRPr/>
            </a:pPr>
            <a:endParaRPr lang="fr-FR"/>
          </a:p>
        </p:txBody>
      </p:sp>
      <p:sp>
        <p:nvSpPr>
          <p:cNvPr id="11" name="Espace réservé du texte 22"/>
          <p:cNvSpPr>
            <a:spLocks noGrp="1"/>
          </p:cNvSpPr>
          <p:nvPr>
            <p:ph type="body" sz="quarter" idx="14" hasCustomPrompt="1"/>
          </p:nvPr>
        </p:nvSpPr>
        <p:spPr bwMode="auto">
          <a:xfrm>
            <a:off x="3884443" y="3650612"/>
            <a:ext cx="3424581" cy="1584324"/>
          </a:xfrm>
        </p:spPr>
        <p:txBody>
          <a:bodyPr>
            <a:normAutofit/>
          </a:bodyPr>
          <a:lstStyle>
            <a:lvl1pPr marL="0" indent="0">
              <a:spcBef>
                <a:spcPts val="0"/>
              </a:spcBef>
              <a:buNone/>
              <a:defRPr sz="900">
                <a:latin typeface="Corbel"/>
              </a:defRPr>
            </a:lvl1pPr>
          </a:lstStyle>
          <a:p>
            <a:pPr>
              <a:defRPr/>
            </a:pPr>
            <a:r>
              <a:rPr lang="fr-FR" sz="900" b="1">
                <a:latin typeface="Corbel"/>
              </a:rPr>
              <a:t>• Localisation : </a:t>
            </a:r>
            <a:r>
              <a:rPr lang="fr-FR" sz="900">
                <a:latin typeface="Corbel"/>
              </a:rPr>
              <a:t>Châtelais, Maine et Loire (49)</a:t>
            </a:r>
            <a:endParaRPr/>
          </a:p>
          <a:p>
            <a:pPr>
              <a:defRPr/>
            </a:pPr>
            <a:r>
              <a:rPr lang="fr-FR" sz="900" b="1">
                <a:latin typeface="Corbel"/>
              </a:rPr>
              <a:t>• SAU : </a:t>
            </a:r>
            <a:r>
              <a:rPr lang="fr-FR" sz="900">
                <a:latin typeface="Corbel"/>
              </a:rPr>
              <a:t>86 ha (64% engagé dans DEPHY)</a:t>
            </a:r>
            <a:endParaRPr/>
          </a:p>
          <a:p>
            <a:pPr>
              <a:defRPr/>
            </a:pPr>
            <a:r>
              <a:rPr lang="fr-FR" sz="900" b="1">
                <a:latin typeface="Corbel"/>
              </a:rPr>
              <a:t>• Type de sol : </a:t>
            </a:r>
            <a:r>
              <a:rPr lang="fr-FR" sz="900">
                <a:latin typeface="Corbel"/>
              </a:rPr>
              <a:t>Limons sableux, potentiel moyen.</a:t>
            </a:r>
            <a:endParaRPr/>
          </a:p>
          <a:p>
            <a:pPr>
              <a:defRPr/>
            </a:pPr>
            <a:r>
              <a:rPr lang="fr-FR" sz="900">
                <a:latin typeface="Corbel"/>
              </a:rPr>
              <a:t>Spécificités exploitation / Enjeux locaux. Exploitation située dans</a:t>
            </a:r>
            <a:endParaRPr/>
          </a:p>
          <a:p>
            <a:pPr>
              <a:defRPr/>
            </a:pPr>
            <a:r>
              <a:rPr lang="fr-FR" sz="900">
                <a:latin typeface="Corbel"/>
              </a:rPr>
              <a:t>le bassin versant « grenelle » de l’Oudon</a:t>
            </a:r>
            <a:endParaRPr/>
          </a:p>
          <a:p>
            <a:pPr>
              <a:defRPr/>
            </a:pPr>
            <a:r>
              <a:rPr lang="fr-FR" sz="900" b="1">
                <a:latin typeface="Corbel"/>
              </a:rPr>
              <a:t>• Pple production : </a:t>
            </a:r>
            <a:r>
              <a:rPr lang="fr-FR" sz="900">
                <a:latin typeface="Corbel"/>
              </a:rPr>
              <a:t>andit dolorem faceationse soluptatur</a:t>
            </a:r>
          </a:p>
          <a:p>
            <a:pPr>
              <a:defRPr/>
            </a:pPr>
            <a:r>
              <a:rPr lang="fr-FR" sz="900" b="1">
                <a:latin typeface="Corbel"/>
              </a:rPr>
              <a:t>• Mode de conduite : </a:t>
            </a:r>
            <a:r>
              <a:rPr lang="fr-FR" sz="900">
                <a:latin typeface="Corbel"/>
              </a:rPr>
              <a:t>andit dolorem faceationse soluptatur</a:t>
            </a:r>
          </a:p>
          <a:p>
            <a:pPr>
              <a:defRPr/>
            </a:pPr>
            <a:r>
              <a:rPr lang="fr-FR" sz="900" b="1">
                <a:latin typeface="Corbel"/>
              </a:rPr>
              <a:t>• Commercialisation : </a:t>
            </a:r>
            <a:r>
              <a:rPr lang="fr-FR" sz="900">
                <a:latin typeface="Corbel"/>
              </a:rPr>
              <a:t>andit dolorem faceationse solup andit</a:t>
            </a:r>
          </a:p>
          <a:p>
            <a:pPr>
              <a:defRPr/>
            </a:pPr>
            <a:r>
              <a:rPr lang="fr-FR" sz="900">
                <a:latin typeface="Corbel"/>
              </a:rPr>
              <a:t>dolorem faceationse soluptatur</a:t>
            </a:r>
          </a:p>
          <a:p>
            <a:pPr>
              <a:defRPr/>
            </a:pPr>
            <a:r>
              <a:rPr lang="fr-FR" sz="900" b="1">
                <a:latin typeface="Corbel"/>
              </a:rPr>
              <a:t>• Main d’oeuvre : </a:t>
            </a:r>
            <a:r>
              <a:rPr lang="fr-FR" sz="900">
                <a:latin typeface="Corbel"/>
              </a:rPr>
              <a:t>2 UTH</a:t>
            </a:r>
            <a:endParaRPr/>
          </a:p>
          <a:p>
            <a:pPr lvl="0">
              <a:defRPr/>
            </a:pPr>
            <a:endParaRPr lang="fr-FR"/>
          </a:p>
        </p:txBody>
      </p:sp>
      <p:sp>
        <p:nvSpPr>
          <p:cNvPr id="12" name="ZoneTexte 24"/>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03B3E5"/>
                </a:solidFill>
                <a:latin typeface="Corbel bold"/>
              </a:rPr>
              <a:t>Vers des systèmes agroécologiques à bas niveau de phytos</a:t>
            </a:r>
          </a:p>
        </p:txBody>
      </p:sp>
      <p:pic>
        <p:nvPicPr>
          <p:cNvPr id="13" name="Picture 5" descr="R:\DATA_PRIV\DATA_DEPHY\2013\02_PILOTAGE_PROJET\07_TRANSFERT_30000\07_Boite à outils\GT fiches valorisation\Trames fiches 30 000\Fiches trajectoires\Arboriculture\fiche trajectoire arboriculture\arboriculture-02.png"/>
          <p:cNvPicPr>
            <a:picLocks noChangeAspect="1" noChangeArrowheads="1"/>
          </p:cNvPicPr>
          <p:nvPr userDrawn="1"/>
        </p:nvPicPr>
        <p:blipFill>
          <a:blip r:embed="rId8"/>
          <a:stretch/>
        </p:blipFill>
        <p:spPr bwMode="auto">
          <a:xfrm>
            <a:off x="6038231" y="2610396"/>
            <a:ext cx="1271587" cy="12827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bwMode="auto">
        <a:xfrm>
          <a:off x="0" y="0"/>
          <a:ext cx="0" cy="0"/>
          <a:chOff x="0" y="0"/>
          <a:chExt cx="0" cy="0"/>
        </a:xfrm>
      </p:grpSpPr>
      <p:pic>
        <p:nvPicPr>
          <p:cNvPr id="4" name="Picture 2" descr="R:\DATA_PRIV\DATA_DEPHY\2013\02_PILOTAGE_PROJET\07_TRANSFERT_30000\07_Boite à outils\GT fiches valorisation\Trames fiches 30 000\Fiches trajectoires\Arboriculture\fiche trajectoire arboriculture\fiche trajectoire arboriculture-21.png"/>
          <p:cNvPicPr>
            <a:picLocks noChangeAspect="1" noChangeArrowheads="1"/>
          </p:cNvPicPr>
          <p:nvPr userDrawn="1"/>
        </p:nvPicPr>
        <p:blipFill>
          <a:blip r:embed="rId2"/>
          <a:stretch/>
        </p:blipFill>
        <p:spPr bwMode="auto">
          <a:xfrm>
            <a:off x="323428" y="1962324"/>
            <a:ext cx="3694113" cy="603250"/>
          </a:xfrm>
          <a:prstGeom prst="rect">
            <a:avLst/>
          </a:prstGeom>
          <a:noFill/>
        </p:spPr>
      </p:pic>
      <p:pic>
        <p:nvPicPr>
          <p:cNvPr id="5" name="Picture 4" descr="R:\DATA_PRIV\DATA_DEPHY\2013\02_PILOTAGE_PROJET\07_TRANSFERT_30000\07_Boite à outils\GT fiches valorisation\Trames fiches 30 000\Fiches trajectoires\Arboriculture\fiche trajectoire arboriculture\arboriculture-30.png"/>
          <p:cNvPicPr>
            <a:picLocks noChangeAspect="1" noChangeArrowheads="1"/>
          </p:cNvPicPr>
          <p:nvPr userDrawn="1"/>
        </p:nvPicPr>
        <p:blipFill>
          <a:blip r:embed="rId3"/>
          <a:stretch/>
        </p:blipFill>
        <p:spPr bwMode="auto">
          <a:xfrm>
            <a:off x="2307" y="4996185"/>
            <a:ext cx="7562850" cy="5702300"/>
          </a:xfrm>
          <a:prstGeom prst="rect">
            <a:avLst/>
          </a:prstGeom>
          <a:noFill/>
        </p:spPr>
      </p:pic>
      <p:sp>
        <p:nvSpPr>
          <p:cNvPr id="6" name="Espace réservé de la date 3"/>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7" name="Espace réservé du pied de page 4"/>
          <p:cNvSpPr>
            <a:spLocks noGrp="1"/>
          </p:cNvSpPr>
          <p:nvPr>
            <p:ph type="ftr" sz="quarter" idx="11"/>
          </p:nvPr>
        </p:nvSpPr>
        <p:spPr bwMode="auto">
          <a:xfrm>
            <a:off x="2615760" y="9911198"/>
            <a:ext cx="2394400" cy="569326"/>
          </a:xfrm>
        </p:spPr>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BACA858E-D7BE-47F8-AE31-39A86B977FBE}" type="slidenum">
              <a:rPr lang="fr-FR"/>
              <a:t>‹N°›</a:t>
            </a:fld>
            <a:endParaRPr lang="fr-FR"/>
          </a:p>
        </p:txBody>
      </p:sp>
      <p:sp>
        <p:nvSpPr>
          <p:cNvPr id="9" name="Rectangle à coins arrondis 20"/>
          <p:cNvSpPr/>
          <p:nvPr userDrawn="1"/>
        </p:nvSpPr>
        <p:spPr bwMode="auto">
          <a:xfrm>
            <a:off x="5515429" y="9634138"/>
            <a:ext cx="1020841" cy="450632"/>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chemeClr val="bg1"/>
              </a:solidFill>
            </a:endParaRPr>
          </a:p>
        </p:txBody>
      </p:sp>
      <p:sp>
        <p:nvSpPr>
          <p:cNvPr id="10" name="Rectangle à coins arrondis 28"/>
          <p:cNvSpPr/>
          <p:nvPr userDrawn="1"/>
        </p:nvSpPr>
        <p:spPr bwMode="auto">
          <a:xfrm>
            <a:off x="208806" y="8488887"/>
            <a:ext cx="7128664" cy="1970381"/>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à coins arrondis 29"/>
          <p:cNvSpPr/>
          <p:nvPr userDrawn="1"/>
        </p:nvSpPr>
        <p:spPr bwMode="auto">
          <a:xfrm>
            <a:off x="208806" y="5622156"/>
            <a:ext cx="3456052" cy="2595386"/>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Rectangle à coins arrondis 30"/>
          <p:cNvSpPr/>
          <p:nvPr userDrawn="1"/>
        </p:nvSpPr>
        <p:spPr bwMode="auto">
          <a:xfrm>
            <a:off x="3904000" y="5634732"/>
            <a:ext cx="3448456" cy="2595386"/>
          </a:xfrm>
          <a:prstGeom prst="roundRect">
            <a:avLst>
              <a:gd name="adj" fmla="val 90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3" name="Picture 6" descr="R:\DATA_PRIV\DATA_DEPHY\2013\02_PILOTAGE_PROJET\07_TRANSFERT_30000\07_Boite à outils\GT fiches valorisation\Trames fiches 30 000\Fiches trajectoires\Arboriculture\fiche trajectoire arboriculture\arboriculture-25.png"/>
          <p:cNvPicPr>
            <a:picLocks noChangeAspect="1" noChangeArrowheads="1"/>
          </p:cNvPicPr>
          <p:nvPr userDrawn="1"/>
        </p:nvPicPr>
        <p:blipFill>
          <a:blip r:embed="rId4"/>
          <a:stretch/>
        </p:blipFill>
        <p:spPr bwMode="auto">
          <a:xfrm>
            <a:off x="3983756" y="9127879"/>
            <a:ext cx="588963" cy="628650"/>
          </a:xfrm>
          <a:prstGeom prst="rect">
            <a:avLst/>
          </a:prstGeom>
          <a:noFill/>
        </p:spPr>
      </p:pic>
      <p:pic>
        <p:nvPicPr>
          <p:cNvPr id="14" name="Picture 5" descr="R:\DATA_PRIV\DATA_DEPHY\2013\02_PILOTAGE_PROJET\07_TRANSFERT_30000\07_Boite à outils\GT fiches valorisation\Trames fiches 30 000\Fiches trajectoires\fiche trajectoire GCPE1\GCPE-24.png"/>
          <p:cNvPicPr>
            <a:picLocks noChangeAspect="1" noChangeArrowheads="1"/>
          </p:cNvPicPr>
          <p:nvPr userDrawn="1"/>
        </p:nvPicPr>
        <p:blipFill>
          <a:blip r:embed="rId5"/>
          <a:stretch/>
        </p:blipFill>
        <p:spPr bwMode="auto">
          <a:xfrm>
            <a:off x="3986249" y="7441206"/>
            <a:ext cx="588962" cy="628650"/>
          </a:xfrm>
          <a:prstGeom prst="rect">
            <a:avLst/>
          </a:prstGeom>
          <a:noFill/>
        </p:spPr>
      </p:pic>
      <p:pic>
        <p:nvPicPr>
          <p:cNvPr id="15" name="Picture 5" descr="R:\DATA_PRIV\DATA_DEPHY\2013\02_PILOTAGE_PROJET\07_TRANSFERT_30000\07_Boite à outils\GT fiches valorisation\Trames fiches 30 000\Fiches trajectoires\Arboriculture\fiche trajectoire arboriculture\arboriculture-24.png"/>
          <p:cNvPicPr>
            <a:picLocks noChangeAspect="1" noChangeArrowheads="1"/>
          </p:cNvPicPr>
          <p:nvPr userDrawn="1"/>
        </p:nvPicPr>
        <p:blipFill>
          <a:blip r:embed="rId6"/>
          <a:stretch/>
        </p:blipFill>
        <p:spPr bwMode="auto">
          <a:xfrm>
            <a:off x="354781" y="7425454"/>
            <a:ext cx="588963" cy="628650"/>
          </a:xfrm>
          <a:prstGeom prst="rect">
            <a:avLst/>
          </a:prstGeom>
          <a:noFill/>
        </p:spPr>
      </p:pic>
      <p:sp>
        <p:nvSpPr>
          <p:cNvPr id="16" name="Espace réservé du texte 11"/>
          <p:cNvSpPr>
            <a:spLocks noGrp="1"/>
          </p:cNvSpPr>
          <p:nvPr>
            <p:ph type="body" sz="quarter" idx="13" hasCustomPrompt="1"/>
          </p:nvPr>
        </p:nvSpPr>
        <p:spPr bwMode="auto">
          <a:xfrm>
            <a:off x="4424858" y="2263774"/>
            <a:ext cx="2524125" cy="2584800"/>
          </a:xfrm>
        </p:spPr>
        <p:txBody>
          <a:bodyPr>
            <a:normAutofit/>
          </a:bodyPr>
          <a:lstStyle>
            <a:lvl1pPr marL="0" indent="0">
              <a:spcBef>
                <a:spcPts val="0"/>
              </a:spcBef>
              <a:buNone/>
              <a:defRPr sz="900">
                <a:latin typeface="Corbel"/>
              </a:defRPr>
            </a:lvl1pPr>
            <a:lvl2pPr>
              <a:defRPr sz="900">
                <a:latin typeface="Corbel"/>
              </a:defRPr>
            </a:lvl2pPr>
            <a:lvl3pPr>
              <a:defRPr sz="900">
                <a:latin typeface="Corbel"/>
              </a:defRPr>
            </a:lvl3pPr>
            <a:lvl4pPr>
              <a:defRPr sz="900">
                <a:latin typeface="Corbel"/>
              </a:defRPr>
            </a:lvl4pPr>
            <a:lvl5pPr>
              <a:defRPr sz="900">
                <a:latin typeface="Corbel"/>
              </a:defRPr>
            </a:lvl5pPr>
          </a:lstStyle>
          <a:p>
            <a:pPr>
              <a:defRPr/>
            </a:pPr>
            <a:r>
              <a:rPr lang="fr-FR" sz="900">
                <a:latin typeface="Corbel"/>
              </a:rPr>
              <a:t>Lorem ipsum dolor sit amet, consectetuer</a:t>
            </a:r>
          </a:p>
          <a:p>
            <a:pPr>
              <a:defRPr/>
            </a:pPr>
            <a:r>
              <a:rPr lang="sv-SE" sz="900">
                <a:latin typeface="Corbel"/>
              </a:rPr>
              <a:t>adipiscing elit, sed diam nonummy nibh euismod</a:t>
            </a:r>
            <a:endParaRPr/>
          </a:p>
          <a:p>
            <a:pPr>
              <a:defRPr/>
            </a:pPr>
            <a:r>
              <a:rPr lang="fr-FR" sz="900">
                <a:latin typeface="Corbel"/>
              </a:rPr>
              <a:t>tincidunt ut laoreet dolore magna aliquam erat</a:t>
            </a:r>
            <a:endParaRPr/>
          </a:p>
          <a:p>
            <a:pPr>
              <a:defRPr/>
            </a:pPr>
            <a:r>
              <a:rPr lang="fr-FR" sz="900">
                <a:latin typeface="Corbel"/>
              </a:rPr>
              <a:t>volutpat. Ut wisi enim ad minim veniam, quis</a:t>
            </a:r>
          </a:p>
          <a:p>
            <a:pPr>
              <a:defRPr/>
            </a:pPr>
            <a:r>
              <a:rPr lang="fr-FR" sz="900">
                <a:latin typeface="Corbel"/>
              </a:rPr>
              <a:t>nostrud exerci tation ullamcorper suscipit lobortis</a:t>
            </a:r>
          </a:p>
          <a:p>
            <a:pPr>
              <a:defRPr/>
            </a:pPr>
            <a:r>
              <a:rPr lang="pt-BR" sz="900">
                <a:latin typeface="Corbel"/>
              </a:rPr>
              <a:t>nisl ut aliquip ex ea commodo consequat. Duis</a:t>
            </a:r>
            <a:endParaRPr/>
          </a:p>
          <a:p>
            <a:pPr>
              <a:defRPr/>
            </a:pPr>
            <a:r>
              <a:rPr lang="fr-FR" sz="900">
                <a:latin typeface="Corbel"/>
              </a:rPr>
              <a:t>autem vel eum iriure dolor in hendrerit in</a:t>
            </a:r>
            <a:endParaRPr/>
          </a:p>
          <a:p>
            <a:pPr>
              <a:defRPr/>
            </a:pPr>
            <a:r>
              <a:rPr lang="fr-FR" sz="900">
                <a:latin typeface="Corbel"/>
              </a:rPr>
              <a:t>vulputate velit esse molestie consequat, vel illum</a:t>
            </a:r>
          </a:p>
          <a:p>
            <a:pPr>
              <a:defRPr/>
            </a:pPr>
            <a:r>
              <a:rPr lang="fr-FR" sz="900">
                <a:latin typeface="Corbel"/>
              </a:rPr>
              <a:t>dolore eu feugiat nulla facilisis at vero eros et</a:t>
            </a:r>
            <a:endParaRPr/>
          </a:p>
          <a:p>
            <a:pPr>
              <a:defRPr/>
            </a:pPr>
            <a:r>
              <a:rPr lang="it-IT" sz="900">
                <a:latin typeface="Corbel"/>
              </a:rPr>
              <a:t>accumsan et iusto odio dignissim qui blandit</a:t>
            </a:r>
            <a:endParaRPr/>
          </a:p>
          <a:p>
            <a:pPr>
              <a:defRPr/>
            </a:pPr>
            <a:r>
              <a:rPr lang="fr-FR" sz="900">
                <a:latin typeface="Corbel"/>
              </a:rPr>
              <a:t>praesent luptatum zzril delenit augue duis dolore</a:t>
            </a:r>
          </a:p>
          <a:p>
            <a:pPr>
              <a:defRPr/>
            </a:pPr>
            <a:r>
              <a:rPr lang="fr-FR" sz="900">
                <a:latin typeface="Corbel"/>
              </a:rPr>
              <a:t>te feugait nulla facilisi.</a:t>
            </a:r>
            <a:endParaRPr/>
          </a:p>
          <a:p>
            <a:pPr>
              <a:defRPr/>
            </a:pPr>
            <a:r>
              <a:rPr lang="fr-FR" sz="900">
                <a:latin typeface="Corbel"/>
              </a:rPr>
              <a:t>Lorem ipsum dolor sit amet, cons ectetuer</a:t>
            </a:r>
          </a:p>
          <a:p>
            <a:pPr>
              <a:defRPr/>
            </a:pPr>
            <a:r>
              <a:rPr lang="sv-SE" sz="900">
                <a:latin typeface="Corbel"/>
              </a:rPr>
              <a:t>adipiscing elit, sed diam nonummy nibh euismod</a:t>
            </a:r>
            <a:endParaRPr/>
          </a:p>
          <a:p>
            <a:pPr>
              <a:defRPr/>
            </a:pPr>
            <a:r>
              <a:rPr lang="fr-FR" sz="900">
                <a:latin typeface="Corbel"/>
              </a:rPr>
              <a:t>tincidunt ut laoreet dolore magna aliquam erat</a:t>
            </a:r>
            <a:endParaRPr/>
          </a:p>
          <a:p>
            <a:pPr>
              <a:defRPr/>
            </a:pPr>
            <a:r>
              <a:rPr lang="fr-FR" sz="900">
                <a:latin typeface="Corbel"/>
              </a:rPr>
              <a:t>volutpat. Ut wisi enim ad minim veniam, quis</a:t>
            </a:r>
          </a:p>
          <a:p>
            <a:pPr>
              <a:defRPr/>
            </a:pPr>
            <a:r>
              <a:rPr lang="fr-FR" sz="900">
                <a:latin typeface="Corbel"/>
              </a:rPr>
              <a:t>nostrud exerci tation ullamcorper suscipit lobortis</a:t>
            </a:r>
          </a:p>
          <a:p>
            <a:pPr>
              <a:defRPr/>
            </a:pPr>
            <a:r>
              <a:rPr lang="pt-BR" sz="900">
                <a:latin typeface="Corbel"/>
              </a:rPr>
              <a:t>nisl ut aliquip ex ea commodo consequat</a:t>
            </a:r>
            <a:endParaRPr lang="fr-FR" sz="900">
              <a:latin typeface="Corbel"/>
            </a:endParaRPr>
          </a:p>
          <a:p>
            <a:pPr lvl="0">
              <a:defRPr/>
            </a:pPr>
            <a:endParaRPr lang="fr-FR"/>
          </a:p>
        </p:txBody>
      </p:sp>
      <p:sp>
        <p:nvSpPr>
          <p:cNvPr id="17" name="ZoneTexte 34"/>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03B3E5"/>
                </a:solidFill>
                <a:latin typeface="Corbel bold"/>
              </a:rPr>
              <a:t>Vers des systèmes agroécologiques à bas niveau de phytos</a:t>
            </a:r>
          </a:p>
        </p:txBody>
      </p:sp>
      <p:pic>
        <p:nvPicPr>
          <p:cNvPr id="18" name="Picture 2" descr="R:\DATA_PRIV\DATA_DEPHY\2013\02_PILOTAGE_PROJET\07_TRANSFERT_30000\07_Boite à outils\GT fiches valorisation\Trames fiches 30 000\Fiches trajectoires\Arboriculture\fiche trajectoire arboriculture\arboriculture_01 copie.png"/>
          <p:cNvPicPr>
            <a:picLocks noChangeAspect="1" noChangeArrowheads="1"/>
          </p:cNvPicPr>
          <p:nvPr userDrawn="1"/>
        </p:nvPicPr>
        <p:blipFill>
          <a:blip r:embed="rId7"/>
          <a:stretch/>
        </p:blipFill>
        <p:spPr bwMode="auto">
          <a:xfrm>
            <a:off x="-3895" y="-3621"/>
            <a:ext cx="7562850" cy="1663700"/>
          </a:xfrm>
          <a:prstGeom prst="rect">
            <a:avLst/>
          </a:prstGeom>
          <a:noFill/>
        </p:spPr>
      </p:pic>
      <p:pic>
        <p:nvPicPr>
          <p:cNvPr id="19" name="Picture 3" descr="R:\DATA_PRIV\DATA_DEPHY\2013\02_PILOTAGE_PROJET\07_TRANSFERT_30000\07_Boite à outils\GT fiches valorisation\Trames fiches 30 000\Fiches trajectoires\Arboriculture\fiche trajectoire arboriculture\arboriculture-22.png"/>
          <p:cNvPicPr>
            <a:picLocks noChangeAspect="1" noChangeArrowheads="1"/>
          </p:cNvPicPr>
          <p:nvPr userDrawn="1"/>
        </p:nvPicPr>
        <p:blipFill>
          <a:blip r:embed="rId8"/>
          <a:stretch/>
        </p:blipFill>
        <p:spPr bwMode="auto">
          <a:xfrm>
            <a:off x="324272" y="4923978"/>
            <a:ext cx="1554163" cy="566738"/>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pic>
        <p:nvPicPr>
          <p:cNvPr id="4" name="Picture 8" descr="R:\DATA_PRIV\DATA_DEPHY\2013\02_PILOTAGE_PROJET\07_TRANSFERT_30000\07_Boite à outils\GT fiches valorisation\Trames fiches 30 000\Fiches trajectoires\Arboriculture\fiche trajectoire arboriculture\arboriculture-31.png"/>
          <p:cNvPicPr>
            <a:picLocks noChangeAspect="1" noChangeArrowheads="1"/>
          </p:cNvPicPr>
          <p:nvPr userDrawn="1"/>
        </p:nvPicPr>
        <p:blipFill>
          <a:blip r:embed="rId2"/>
          <a:stretch/>
        </p:blipFill>
        <p:spPr bwMode="auto">
          <a:xfrm>
            <a:off x="13567" y="6407770"/>
            <a:ext cx="7564438" cy="4283075"/>
          </a:xfrm>
          <a:prstGeom prst="rect">
            <a:avLst/>
          </a:prstGeom>
          <a:noFill/>
        </p:spPr>
      </p:pic>
      <p:pic>
        <p:nvPicPr>
          <p:cNvPr id="5" name="Picture 3" descr="R:\DATA_PRIV\DATA_DEPHY\2013\02_PILOTAGE_PROJET\07_TRANSFERT_30000\07_Boite à outils\GT fiches valorisation\Trames fiches 30 000\Fiches trajectoires\Arboriculture\fiche trajectoire arboriculture\arboriculture-26.png"/>
          <p:cNvPicPr>
            <a:picLocks noChangeAspect="1" noChangeArrowheads="1"/>
          </p:cNvPicPr>
          <p:nvPr userDrawn="1"/>
        </p:nvPicPr>
        <p:blipFill>
          <a:blip r:embed="rId3"/>
          <a:stretch/>
        </p:blipFill>
        <p:spPr bwMode="auto">
          <a:xfrm>
            <a:off x="324246" y="2034332"/>
            <a:ext cx="1871663" cy="569912"/>
          </a:xfrm>
          <a:prstGeom prst="rect">
            <a:avLst/>
          </a:prstGeom>
          <a:noFill/>
        </p:spPr>
      </p:pic>
      <p:sp>
        <p:nvSpPr>
          <p:cNvPr id="6" name="Rectangle 31"/>
          <p:cNvSpPr/>
          <p:nvPr userDrawn="1"/>
        </p:nvSpPr>
        <p:spPr bwMode="auto">
          <a:xfrm>
            <a:off x="253936" y="3258468"/>
            <a:ext cx="3090816" cy="417624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avec flèche vers la gauche 24"/>
          <p:cNvSpPr/>
          <p:nvPr userDrawn="1"/>
        </p:nvSpPr>
        <p:spPr bwMode="auto">
          <a:xfrm>
            <a:off x="4192116" y="7218908"/>
            <a:ext cx="3044899" cy="2376265"/>
          </a:xfrm>
          <a:prstGeom prst="leftArrowCallout">
            <a:avLst>
              <a:gd name="adj1" fmla="val 19458"/>
              <a:gd name="adj2" fmla="val 10479"/>
              <a:gd name="adj3" fmla="val 15255"/>
              <a:gd name="adj4" fmla="val 885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Rectangle avec flèche vers la gauche 12"/>
          <p:cNvSpPr/>
          <p:nvPr userDrawn="1"/>
        </p:nvSpPr>
        <p:spPr bwMode="auto">
          <a:xfrm>
            <a:off x="4068663" y="2178348"/>
            <a:ext cx="3168351" cy="4824535"/>
          </a:xfrm>
          <a:prstGeom prst="leftArrowCallout">
            <a:avLst>
              <a:gd name="adj1" fmla="val 19458"/>
              <a:gd name="adj2" fmla="val 10479"/>
              <a:gd name="adj3" fmla="val 15255"/>
              <a:gd name="adj4" fmla="val 84745"/>
            </a:avLst>
          </a:prstGeom>
          <a:solidFill>
            <a:srgbClr val="F3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9" name="Picture 4" descr="R:\DATA_PRIV\DATA_DEPHY\2013\02_PILOTAGE_PROJET\07_TRANSFERT_30000\07_Boite à outils\GT fiches valorisation\Trames fiches 30 000\Fiches trajectoires\Arboriculture\fiche trajectoire arboriculture\arboriculture-35.png"/>
          <p:cNvPicPr>
            <a:picLocks noChangeAspect="1" noChangeArrowheads="1"/>
          </p:cNvPicPr>
          <p:nvPr userDrawn="1"/>
        </p:nvPicPr>
        <p:blipFill>
          <a:blip r:embed="rId4"/>
          <a:stretch/>
        </p:blipFill>
        <p:spPr bwMode="auto">
          <a:xfrm>
            <a:off x="4855715" y="2322364"/>
            <a:ext cx="1335088" cy="539750"/>
          </a:xfrm>
          <a:prstGeom prst="rect">
            <a:avLst/>
          </a:prstGeom>
          <a:noFill/>
        </p:spPr>
      </p:pic>
      <p:pic>
        <p:nvPicPr>
          <p:cNvPr id="10" name="Picture 6" descr="R:\DATA_PRIV\DATA_DEPHY\2013\02_PILOTAGE_PROJET\07_TRANSFERT_30000\07_Boite à outils\GT fiches valorisation\Trames fiches 30 000\Fiches trajectoires\fiche trajectoire GCPE2\fiche trajectoire GCPE-36.png"/>
          <p:cNvPicPr>
            <a:picLocks noChangeAspect="1" noChangeArrowheads="1"/>
          </p:cNvPicPr>
          <p:nvPr userDrawn="1"/>
        </p:nvPicPr>
        <p:blipFill>
          <a:blip r:embed="rId5"/>
          <a:stretch/>
        </p:blipFill>
        <p:spPr bwMode="auto">
          <a:xfrm>
            <a:off x="4860751" y="4770636"/>
            <a:ext cx="1276350" cy="539750"/>
          </a:xfrm>
          <a:prstGeom prst="rect">
            <a:avLst/>
          </a:prstGeom>
          <a:noFill/>
        </p:spPr>
      </p:pic>
      <p:sp>
        <p:nvSpPr>
          <p:cNvPr id="11" name="Rectangle à coins arrondis 10"/>
          <p:cNvSpPr/>
          <p:nvPr userDrawn="1"/>
        </p:nvSpPr>
        <p:spPr bwMode="auto">
          <a:xfrm>
            <a:off x="253936" y="7596025"/>
            <a:ext cx="3090816" cy="1495090"/>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2" name="Picture 7" descr="R:\DATA_PRIV\DATA_DEPHY\2013\02_PILOTAGE_PROJET\07_TRANSFERT_30000\07_Boite à outils\GT fiches valorisation\Trames fiches 30 000\Fiches trajectoires\Arboriculture\fiche trajectoire arboriculture\arboriculture-28.png"/>
          <p:cNvPicPr>
            <a:picLocks noChangeAspect="1" noChangeArrowheads="1"/>
          </p:cNvPicPr>
          <p:nvPr userDrawn="1"/>
        </p:nvPicPr>
        <p:blipFill>
          <a:blip r:embed="rId6"/>
          <a:stretch/>
        </p:blipFill>
        <p:spPr bwMode="auto">
          <a:xfrm>
            <a:off x="324247" y="7736557"/>
            <a:ext cx="1428750" cy="469900"/>
          </a:xfrm>
          <a:prstGeom prst="rect">
            <a:avLst/>
          </a:prstGeom>
          <a:noFill/>
        </p:spPr>
      </p:pic>
      <p:cxnSp>
        <p:nvCxnSpPr>
          <p:cNvPr id="13" name="Connecteur droit 19"/>
          <p:cNvCxnSpPr>
            <a:cxnSpLocks/>
          </p:cNvCxnSpPr>
          <p:nvPr userDrawn="1"/>
        </p:nvCxnSpPr>
        <p:spPr bwMode="auto">
          <a:xfrm>
            <a:off x="4860751" y="4590615"/>
            <a:ext cx="2088232" cy="0"/>
          </a:xfrm>
          <a:prstGeom prst="line">
            <a:avLst/>
          </a:prstGeom>
          <a:ln w="19050">
            <a:solidFill>
              <a:srgbClr val="79549B"/>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3" descr="C:\Users\BODINP~1\AppData\Local\Temp\Fiches_groupes_30000-1.png"/>
          <p:cNvPicPr>
            <a:picLocks noChangeAspect="1" noChangeArrowheads="1"/>
          </p:cNvPicPr>
          <p:nvPr userDrawn="1"/>
        </p:nvPicPr>
        <p:blipFill>
          <a:blip r:embed="rId7"/>
          <a:stretch/>
        </p:blipFill>
        <p:spPr bwMode="auto">
          <a:xfrm>
            <a:off x="-10238" y="9829603"/>
            <a:ext cx="5487650" cy="863797"/>
          </a:xfrm>
          <a:prstGeom prst="rect">
            <a:avLst/>
          </a:prstGeom>
          <a:noFill/>
        </p:spPr>
      </p:pic>
      <p:pic>
        <p:nvPicPr>
          <p:cNvPr id="15" name="Picture 4" descr="R:\DATA_PRIV\DATA_DEPHY\2013\02_PILOTAGE_PROJET\08_COMMUNICATION\OUTILS_DE_COMMUNICATION\Logos\logo30000\ecophyto30000_logo.png"/>
          <p:cNvPicPr>
            <a:picLocks noChangeAspect="1" noChangeArrowheads="1"/>
          </p:cNvPicPr>
          <p:nvPr userDrawn="1"/>
        </p:nvPicPr>
        <p:blipFill>
          <a:blip r:embed="rId8"/>
          <a:stretch/>
        </p:blipFill>
        <p:spPr bwMode="auto">
          <a:xfrm>
            <a:off x="1958729" y="10059553"/>
            <a:ext cx="774858" cy="403895"/>
          </a:xfrm>
          <a:prstGeom prst="rect">
            <a:avLst/>
          </a:prstGeom>
          <a:noFill/>
        </p:spPr>
      </p:pic>
      <p:pic>
        <p:nvPicPr>
          <p:cNvPr id="16" name="Picture 6" descr="R:\DATA_PRIV\DATA_DEPHY\2013\02_PILOTAGE_PROJET\07_TRANSFERT_30000\07_Boite à outils\GT fiches valorisation\Trames fiches 30 000\Fiches trajectoires\Arboriculture\fiche trajectoire arboriculture\arboriculture-37.png"/>
          <p:cNvPicPr>
            <a:picLocks noChangeAspect="1" noChangeArrowheads="1"/>
          </p:cNvPicPr>
          <p:nvPr userDrawn="1"/>
        </p:nvPicPr>
        <p:blipFill>
          <a:blip r:embed="rId9"/>
          <a:stretch/>
        </p:blipFill>
        <p:spPr bwMode="auto">
          <a:xfrm>
            <a:off x="4854251" y="7434932"/>
            <a:ext cx="1543050" cy="536575"/>
          </a:xfrm>
          <a:prstGeom prst="rect">
            <a:avLst/>
          </a:prstGeom>
          <a:noFill/>
        </p:spPr>
      </p:pic>
      <p:pic>
        <p:nvPicPr>
          <p:cNvPr id="17" name="Picture 5" descr="R:\DATA_PRIV\DATA_DEPHY\2013\02_PILOTAGE_PROJET\08_COMMUNICATION\OUTILS_DE_COMMUNICATION\Logos\Marianne_gouvernement.png"/>
          <p:cNvPicPr>
            <a:picLocks noChangeAspect="1" noChangeArrowheads="1"/>
          </p:cNvPicPr>
          <p:nvPr userDrawn="1"/>
        </p:nvPicPr>
        <p:blipFill>
          <a:blip r:embed="rId10"/>
          <a:stretch/>
        </p:blipFill>
        <p:spPr bwMode="auto">
          <a:xfrm>
            <a:off x="324247" y="9904093"/>
            <a:ext cx="893676" cy="726112"/>
          </a:xfrm>
          <a:prstGeom prst="rect">
            <a:avLst/>
          </a:prstGeom>
          <a:noFill/>
        </p:spPr>
      </p:pic>
      <p:sp>
        <p:nvSpPr>
          <p:cNvPr id="18" name="Rectangle 20"/>
          <p:cNvSpPr/>
          <p:nvPr userDrawn="1"/>
        </p:nvSpPr>
        <p:spPr bwMode="auto">
          <a:xfrm>
            <a:off x="1269796" y="9904093"/>
            <a:ext cx="492919" cy="669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9" name="Picture 6" descr="R:\DATA_PRIV\DATA_DEPHY\2013\02_PILOTAGE_PROJET\08_COMMUNICATION\OUTILS_DE_COMMUNICATION\Logos\OFB_verti.png"/>
          <p:cNvPicPr>
            <a:picLocks noChangeAspect="1" noChangeArrowheads="1"/>
          </p:cNvPicPr>
          <p:nvPr userDrawn="1"/>
        </p:nvPicPr>
        <p:blipFill>
          <a:blip r:embed="rId11"/>
          <a:stretch/>
        </p:blipFill>
        <p:spPr bwMode="auto">
          <a:xfrm>
            <a:off x="1233455" y="9926899"/>
            <a:ext cx="539266" cy="669202"/>
          </a:xfrm>
          <a:prstGeom prst="rect">
            <a:avLst/>
          </a:prstGeom>
          <a:noFill/>
        </p:spPr>
      </p:pic>
      <p:sp>
        <p:nvSpPr>
          <p:cNvPr id="20" name="Espace réservé du texte 2"/>
          <p:cNvSpPr>
            <a:spLocks noGrp="1"/>
          </p:cNvSpPr>
          <p:nvPr>
            <p:ph type="body" sz="quarter" idx="10" hasCustomPrompt="1"/>
          </p:nvPr>
        </p:nvSpPr>
        <p:spPr bwMode="auto">
          <a:xfrm>
            <a:off x="4762563" y="2898428"/>
            <a:ext cx="2258427" cy="1584175"/>
          </a:xfrm>
        </p:spPr>
        <p:txBody>
          <a:bodyPr>
            <a:normAutofit/>
          </a:bodyPr>
          <a:lstStyle>
            <a:lvl1pPr marL="0" indent="0">
              <a:buNone/>
              <a:defRPr sz="900">
                <a:solidFill>
                  <a:srgbClr val="03B3E5"/>
                </a:solidFill>
                <a:latin typeface="Corbel"/>
              </a:defRPr>
            </a:lvl1pPr>
          </a:lstStyle>
          <a:p>
            <a:pPr lvl="0">
              <a:defRPr/>
            </a:pPr>
            <a:r>
              <a:rPr lang="fr-FR"/>
              <a:t>Cliquez ici pour ajouter du texte</a:t>
            </a:r>
          </a:p>
        </p:txBody>
      </p:sp>
      <p:sp>
        <p:nvSpPr>
          <p:cNvPr id="21" name="Espace réservé du texte 4"/>
          <p:cNvSpPr>
            <a:spLocks noGrp="1"/>
          </p:cNvSpPr>
          <p:nvPr>
            <p:ph type="body" sz="quarter" idx="11" hasCustomPrompt="1"/>
          </p:nvPr>
        </p:nvSpPr>
        <p:spPr bwMode="auto">
          <a:xfrm>
            <a:off x="4750736" y="5346700"/>
            <a:ext cx="2342262" cy="1584175"/>
          </a:xfrm>
        </p:spPr>
        <p:txBody>
          <a:bodyPr>
            <a:normAutofit/>
          </a:bodyPr>
          <a:lstStyle>
            <a:lvl1pPr marL="0" indent="0">
              <a:buNone/>
              <a:defRPr sz="900">
                <a:solidFill>
                  <a:srgbClr val="79549B"/>
                </a:solidFill>
                <a:latin typeface="Corbel"/>
              </a:defRPr>
            </a:lvl1pPr>
          </a:lstStyle>
          <a:p>
            <a:pPr lvl="0">
              <a:defRPr/>
            </a:pPr>
            <a:r>
              <a:rPr lang="fr-FR"/>
              <a:t>Cliquez ici pour ajuter du texte</a:t>
            </a:r>
          </a:p>
        </p:txBody>
      </p:sp>
      <p:sp>
        <p:nvSpPr>
          <p:cNvPr id="22" name="Espace réservé du texte 14"/>
          <p:cNvSpPr>
            <a:spLocks noGrp="1"/>
          </p:cNvSpPr>
          <p:nvPr>
            <p:ph type="body" sz="quarter" idx="12" hasCustomPrompt="1"/>
          </p:nvPr>
        </p:nvSpPr>
        <p:spPr bwMode="auto">
          <a:xfrm>
            <a:off x="4748634" y="8055371"/>
            <a:ext cx="2344365" cy="1395784"/>
          </a:xfrm>
        </p:spPr>
        <p:txBody>
          <a:bodyPr>
            <a:normAutofit/>
          </a:bodyPr>
          <a:lstStyle>
            <a:lvl1pPr marL="0" indent="0">
              <a:buNone/>
              <a:defRPr sz="900" i="1">
                <a:latin typeface="Corbel"/>
              </a:defRPr>
            </a:lvl1pPr>
          </a:lstStyle>
          <a:p>
            <a:pPr lvl="0">
              <a:defRPr/>
            </a:pPr>
            <a:r>
              <a:rPr lang="fr-FR"/>
              <a:t>Cliquez  ici pour ajuter du texte</a:t>
            </a:r>
          </a:p>
        </p:txBody>
      </p:sp>
      <p:sp>
        <p:nvSpPr>
          <p:cNvPr id="23" name="Espace réservé du texte 16"/>
          <p:cNvSpPr>
            <a:spLocks noGrp="1"/>
          </p:cNvSpPr>
          <p:nvPr>
            <p:ph type="body" sz="quarter" idx="13" hasCustomPrompt="1"/>
          </p:nvPr>
        </p:nvSpPr>
        <p:spPr bwMode="auto">
          <a:xfrm>
            <a:off x="6013450" y="10315575"/>
            <a:ext cx="1366838" cy="280988"/>
          </a:xfrm>
        </p:spPr>
        <p:txBody>
          <a:bodyPr>
            <a:normAutofit/>
          </a:bodyPr>
          <a:lstStyle>
            <a:lvl1pPr marL="0" indent="0" algn="r">
              <a:buNone/>
              <a:defRPr sz="1200" b="1" i="1">
                <a:solidFill>
                  <a:schemeClr val="bg1"/>
                </a:solidFill>
                <a:latin typeface="Arial"/>
                <a:cs typeface="Arial"/>
              </a:defRPr>
            </a:lvl1pPr>
          </a:lstStyle>
          <a:p>
            <a:pPr lvl="0">
              <a:defRPr/>
            </a:pPr>
            <a:r>
              <a:rPr lang="fr-FR"/>
              <a:t>Date</a:t>
            </a:r>
          </a:p>
        </p:txBody>
      </p:sp>
      <p:sp>
        <p:nvSpPr>
          <p:cNvPr id="24" name="Espace réservé du texte 18"/>
          <p:cNvSpPr>
            <a:spLocks noGrp="1"/>
          </p:cNvSpPr>
          <p:nvPr>
            <p:ph type="body" sz="quarter" idx="14" hasCustomPrompt="1"/>
          </p:nvPr>
        </p:nvSpPr>
        <p:spPr bwMode="auto">
          <a:xfrm>
            <a:off x="323850" y="8299028"/>
            <a:ext cx="2232025" cy="603250"/>
          </a:xfrm>
        </p:spPr>
        <p:txBody>
          <a:bodyPr>
            <a:normAutofit/>
          </a:bodyPr>
          <a:lstStyle>
            <a:lvl1pPr marL="0" indent="0">
              <a:buNone/>
              <a:defRPr sz="1000" b="1">
                <a:latin typeface="Arial"/>
                <a:cs typeface="Arial"/>
              </a:defRPr>
            </a:lvl1pPr>
          </a:lstStyle>
          <a:p>
            <a:pPr>
              <a:defRPr/>
            </a:pPr>
            <a:r>
              <a:rPr lang="fr-FR" sz="1000" b="1">
                <a:latin typeface="Arial"/>
                <a:cs typeface="Arial"/>
              </a:rPr>
              <a:t>Nom, Prénom, Mail, Téléphone</a:t>
            </a:r>
            <a:endParaRPr/>
          </a:p>
          <a:p>
            <a:pPr lvl="0">
              <a:defRPr/>
            </a:pPr>
            <a:endParaRPr lang="fr-FR"/>
          </a:p>
        </p:txBody>
      </p:sp>
      <p:sp>
        <p:nvSpPr>
          <p:cNvPr id="25" name="Espace réservé du texte 27"/>
          <p:cNvSpPr>
            <a:spLocks noGrp="1"/>
          </p:cNvSpPr>
          <p:nvPr>
            <p:ph type="body" sz="quarter" idx="15" hasCustomPrompt="1"/>
          </p:nvPr>
        </p:nvSpPr>
        <p:spPr bwMode="auto">
          <a:xfrm>
            <a:off x="252239" y="3258468"/>
            <a:ext cx="3092400" cy="2880320"/>
          </a:xfrm>
        </p:spPr>
        <p:txBody>
          <a:bodyPr>
            <a:normAutofit/>
          </a:bodyPr>
          <a:lstStyle>
            <a:lvl1pPr marL="0" indent="0">
              <a:spcBef>
                <a:spcPts val="0"/>
              </a:spcBef>
              <a:buNone/>
              <a:defRPr sz="900">
                <a:latin typeface="Corbel"/>
                <a:cs typeface="Arial"/>
              </a:defRPr>
            </a:lvl1pPr>
            <a:lvl2pPr marL="457200" indent="0">
              <a:buNone/>
              <a:defRPr/>
            </a:lvl2pPr>
            <a:lvl5pPr marL="1828800" indent="0">
              <a:buNone/>
              <a:defRPr/>
            </a:lvl5pPr>
          </a:lstStyle>
          <a:p>
            <a:pPr>
              <a:defRPr/>
            </a:pPr>
            <a:r>
              <a:rPr lang="fr-FR" sz="900">
                <a:latin typeface="Corbel"/>
              </a:rPr>
              <a:t>« Description de l’apport du groupe et de l’accompagnement</a:t>
            </a:r>
            <a:endParaRPr/>
          </a:p>
          <a:p>
            <a:pPr>
              <a:defRPr/>
            </a:pPr>
            <a:r>
              <a:rPr lang="fr-FR" sz="900">
                <a:latin typeface="Corbel"/>
              </a:rPr>
              <a:t>DEPHY dans l’évolution du système.</a:t>
            </a:r>
            <a:endParaRPr/>
          </a:p>
          <a:p>
            <a:pPr>
              <a:defRPr/>
            </a:pPr>
            <a:r>
              <a:rPr lang="fr-FR" sz="900">
                <a:latin typeface="Corbel"/>
              </a:rPr>
              <a:t>Ni id que ipsande lliciun turerestiam et quunt as dollut quid</a:t>
            </a:r>
            <a:endParaRPr/>
          </a:p>
          <a:p>
            <a:pPr>
              <a:defRPr/>
            </a:pPr>
            <a:r>
              <a:rPr lang="pt-BR" sz="900">
                <a:latin typeface="Corbel"/>
              </a:rPr>
              <a:t>que volupta dolupta quaese voles ratum cor sendite id mo</a:t>
            </a:r>
            <a:endParaRPr/>
          </a:p>
          <a:p>
            <a:pPr>
              <a:defRPr/>
            </a:pPr>
            <a:r>
              <a:rPr lang="fr-FR" sz="900">
                <a:latin typeface="Corbel"/>
              </a:rPr>
              <a:t>ilicabore restionecum ullut ex ent.</a:t>
            </a:r>
            <a:endParaRPr/>
          </a:p>
          <a:p>
            <a:pPr>
              <a:defRPr/>
            </a:pPr>
            <a:r>
              <a:rPr lang="pt-BR" sz="900">
                <a:latin typeface="Corbel"/>
              </a:rPr>
              <a:t>Dolorum que nonem ra corrorum illuptaquia core ab il</a:t>
            </a:r>
            <a:endParaRPr/>
          </a:p>
          <a:p>
            <a:pPr>
              <a:defRPr/>
            </a:pPr>
            <a:r>
              <a:rPr lang="fr-FR" sz="900">
                <a:latin typeface="Corbel"/>
              </a:rPr>
              <a:t>modignis quas et alit haruptatur apienis etur, verit utecull</a:t>
            </a:r>
          </a:p>
          <a:p>
            <a:pPr>
              <a:defRPr/>
            </a:pPr>
            <a:r>
              <a:rPr lang="pt-BR" sz="900">
                <a:latin typeface="Corbel"/>
              </a:rPr>
              <a:t>eceatem hictem alique nam aut.».</a:t>
            </a:r>
            <a:endParaRPr/>
          </a:p>
          <a:p>
            <a:pPr>
              <a:defRPr/>
            </a:pPr>
            <a:r>
              <a:rPr lang="fr-FR" sz="900">
                <a:latin typeface="Corbel"/>
              </a:rPr>
              <a:t>Naturessum eturepu danissus. Lum sandenimin cum ne</a:t>
            </a:r>
            <a:endParaRPr/>
          </a:p>
          <a:p>
            <a:pPr>
              <a:defRPr/>
            </a:pPr>
            <a:r>
              <a:rPr lang="fr-FR" sz="900">
                <a:latin typeface="Corbel"/>
              </a:rPr>
              <a:t>volupta volupti busant as quodi voluptat ut labo. Ped exerrum</a:t>
            </a:r>
          </a:p>
          <a:p>
            <a:pPr>
              <a:defRPr/>
            </a:pPr>
            <a:r>
              <a:rPr lang="fr-FR" sz="900">
                <a:latin typeface="Corbel"/>
              </a:rPr>
              <a:t>facimus, occabore pelique necusa voluptae non reptaerum id</a:t>
            </a:r>
            <a:endParaRPr/>
          </a:p>
          <a:p>
            <a:pPr>
              <a:defRPr/>
            </a:pPr>
            <a:r>
              <a:rPr lang="pt-BR" sz="900">
                <a:latin typeface="Corbel"/>
              </a:rPr>
              <a:t>que a debisqui di tem ea dis reptur?</a:t>
            </a:r>
            <a:endParaRPr/>
          </a:p>
          <a:p>
            <a:pPr>
              <a:defRPr/>
            </a:pPr>
            <a:r>
              <a:rPr lang="fr-FR" sz="900">
                <a:latin typeface="Corbel"/>
              </a:rPr>
              <a:t>Agnihitisse velitior sima dolorestis aut maxim et, commos</a:t>
            </a:r>
          </a:p>
          <a:p>
            <a:pPr>
              <a:defRPr/>
            </a:pPr>
            <a:r>
              <a:rPr lang="fr-FR" sz="900">
                <a:latin typeface="Corbel"/>
              </a:rPr>
              <a:t>dent quiam unt event faccum quationsed qui quiam qui</a:t>
            </a:r>
            <a:endParaRPr/>
          </a:p>
          <a:p>
            <a:pPr>
              <a:defRPr/>
            </a:pPr>
            <a:r>
              <a:rPr lang="fr-FR" sz="900">
                <a:latin typeface="Corbel"/>
              </a:rPr>
              <a:t>nemporita conseque nobitis tiunde magnit fugitis ut estia</a:t>
            </a:r>
          </a:p>
          <a:p>
            <a:pPr>
              <a:defRPr/>
            </a:pPr>
            <a:r>
              <a:rPr lang="fr-FR" sz="900">
                <a:latin typeface="Corbel"/>
              </a:rPr>
              <a:t>volupta spernate sinctus doluptiis re nimin culla issimusdam</a:t>
            </a:r>
          </a:p>
          <a:p>
            <a:pPr>
              <a:defRPr/>
            </a:pPr>
            <a:r>
              <a:rPr lang="fr-FR" sz="900">
                <a:latin typeface="Corbel"/>
              </a:rPr>
              <a:t>enim facest expere labo. Itate ne eos eum eatissequia pere,</a:t>
            </a:r>
            <a:endParaRPr/>
          </a:p>
          <a:p>
            <a:pPr>
              <a:defRPr/>
            </a:pPr>
            <a:r>
              <a:rPr lang="fr-FR" sz="900">
                <a:latin typeface="Corbel"/>
              </a:rPr>
              <a:t>unt qui incitiur mi, velitatetur acerentior aut es pedit am faci</a:t>
            </a:r>
          </a:p>
          <a:p>
            <a:pPr>
              <a:defRPr/>
            </a:pPr>
            <a:r>
              <a:rPr lang="it-IT" sz="900">
                <a:latin typeface="Corbel"/>
              </a:rPr>
              <a:t>dundi iminci sum ide porporem qui sant, offici ut harum,</a:t>
            </a:r>
            <a:endParaRPr/>
          </a:p>
          <a:p>
            <a:pPr>
              <a:defRPr/>
            </a:pPr>
            <a:r>
              <a:rPr lang="fr-FR" sz="900">
                <a:latin typeface="Corbel"/>
              </a:rPr>
              <a:t>volorporibus sitatur ioruptatur aut.</a:t>
            </a:r>
            <a:endParaRPr/>
          </a:p>
          <a:p>
            <a:pPr>
              <a:defRPr/>
            </a:pPr>
            <a:endParaRPr lang="fr-FR" sz="1400">
              <a:latin typeface="Edwardian Script ITC"/>
            </a:endParaRPr>
          </a:p>
          <a:p>
            <a:pPr>
              <a:defRPr/>
            </a:pPr>
            <a:endParaRPr lang="fr-FR" sz="1000" b="1" i="1">
              <a:solidFill>
                <a:srgbClr val="F9764C"/>
              </a:solidFill>
              <a:latin typeface="Arial"/>
              <a:cs typeface="Arial"/>
            </a:endParaRPr>
          </a:p>
        </p:txBody>
      </p:sp>
      <p:sp>
        <p:nvSpPr>
          <p:cNvPr id="26" name="ZoneTexte 28"/>
          <p:cNvSpPr>
            <a:spLocks noAdjustHandles="1"/>
          </p:cNvSpPr>
          <p:nvPr userDrawn="1"/>
        </p:nvSpPr>
        <p:spPr bwMode="auto">
          <a:xfrm>
            <a:off x="252239" y="2754412"/>
            <a:ext cx="3167806" cy="400110"/>
          </a:xfrm>
          <a:prstGeom prst="rect">
            <a:avLst/>
          </a:prstGeom>
          <a:noFill/>
        </p:spPr>
        <p:txBody>
          <a:bodyPr wrap="square" rtlCol="0">
            <a:spAutoFit/>
          </a:bodyPr>
          <a:lstStyle/>
          <a:p>
            <a:pPr>
              <a:defRPr/>
            </a:pPr>
            <a:r>
              <a:rPr lang="fr-FR" sz="1000" b="1" i="1">
                <a:solidFill>
                  <a:srgbClr val="03B3E5"/>
                </a:solidFill>
                <a:latin typeface="Arial"/>
                <a:cs typeface="Arial"/>
              </a:rPr>
              <a:t>En quoi le groupe et l’accompagnement 30 000 vous ont-ils permis de progresser?</a:t>
            </a:r>
          </a:p>
        </p:txBody>
      </p:sp>
      <p:sp>
        <p:nvSpPr>
          <p:cNvPr id="27" name="Espace réservé du texte 30"/>
          <p:cNvSpPr>
            <a:spLocks noGrp="1"/>
          </p:cNvSpPr>
          <p:nvPr>
            <p:ph type="body" sz="quarter" idx="16" hasCustomPrompt="1"/>
          </p:nvPr>
        </p:nvSpPr>
        <p:spPr bwMode="auto">
          <a:xfrm>
            <a:off x="275702" y="6643242"/>
            <a:ext cx="1704729" cy="503658"/>
          </a:xfrm>
        </p:spPr>
        <p:txBody>
          <a:bodyPr>
            <a:normAutofit/>
          </a:bodyPr>
          <a:lstStyle>
            <a:lvl1pPr marL="0" marR="0" indent="0" algn="l" defTabSz="914400">
              <a:lnSpc>
                <a:spcPct val="100000"/>
              </a:lnSpc>
              <a:spcBef>
                <a:spcPts val="0"/>
              </a:spcBef>
              <a:spcAft>
                <a:spcPts val="0"/>
              </a:spcAft>
              <a:buClrTx/>
              <a:buSzTx/>
              <a:buFont typeface="Arial"/>
              <a:buNone/>
              <a:defRPr sz="1400">
                <a:latin typeface="Edwardian Script ITC"/>
              </a:defRPr>
            </a:lvl1pPr>
          </a:lstStyle>
          <a:p>
            <a:pPr lvl="0">
              <a:defRPr/>
            </a:pPr>
            <a:r>
              <a:rPr lang="fr-FR"/>
              <a:t>Signature de l’Agriculteur</a:t>
            </a:r>
          </a:p>
        </p:txBody>
      </p:sp>
      <p:sp>
        <p:nvSpPr>
          <p:cNvPr id="28" name="Espace réservé du texte 33"/>
          <p:cNvSpPr>
            <a:spLocks noGrp="1"/>
          </p:cNvSpPr>
          <p:nvPr>
            <p:ph type="body" sz="quarter" idx="17" hasCustomPrompt="1"/>
          </p:nvPr>
        </p:nvSpPr>
        <p:spPr bwMode="auto">
          <a:xfrm>
            <a:off x="284043" y="2322513"/>
            <a:ext cx="1840403" cy="269875"/>
          </a:xfrm>
        </p:spPr>
        <p:txBody>
          <a:bodyPr>
            <a:normAutofit/>
          </a:bodyPr>
          <a:lstStyle>
            <a:lvl1pPr marL="0" indent="0">
              <a:buNone/>
              <a:defRPr sz="1100" b="1" i="1">
                <a:solidFill>
                  <a:srgbClr val="79549B"/>
                </a:solidFill>
                <a:latin typeface="Arial"/>
                <a:cs typeface="Arial"/>
              </a:defRPr>
            </a:lvl1pPr>
          </a:lstStyle>
          <a:p>
            <a:pPr lvl="0">
              <a:defRPr/>
            </a:pPr>
            <a:r>
              <a:rPr lang="fr-FR"/>
              <a:t>Nom, Prénom</a:t>
            </a:r>
          </a:p>
        </p:txBody>
      </p:sp>
      <p:sp>
        <p:nvSpPr>
          <p:cNvPr id="29" name="ZoneTexte 38"/>
          <p:cNvSpPr>
            <a:spLocks noAdjustHandles="1"/>
          </p:cNvSpPr>
          <p:nvPr userDrawn="1"/>
        </p:nvSpPr>
        <p:spPr bwMode="auto">
          <a:xfrm>
            <a:off x="4284687" y="954212"/>
            <a:ext cx="2664295" cy="461665"/>
          </a:xfrm>
          <a:prstGeom prst="rect">
            <a:avLst/>
          </a:prstGeom>
          <a:noFill/>
        </p:spPr>
        <p:txBody>
          <a:bodyPr wrap="square" rtlCol="0">
            <a:spAutoFit/>
          </a:bodyPr>
          <a:lstStyle/>
          <a:p>
            <a:pPr>
              <a:defRPr/>
            </a:pPr>
            <a:r>
              <a:rPr lang="fr-FR" sz="1200" b="1" i="1">
                <a:solidFill>
                  <a:srgbClr val="03B3E5"/>
                </a:solidFill>
                <a:latin typeface="Corbel bold"/>
              </a:rPr>
              <a:t>Vers des systèmes agroécologiques à bas niveau de phytos</a:t>
            </a:r>
          </a:p>
        </p:txBody>
      </p:sp>
      <p:pic>
        <p:nvPicPr>
          <p:cNvPr id="30" name="Picture 2" descr="R:\DATA_PRIV\DATA_DEPHY\2013\02_PILOTAGE_PROJET\07_TRANSFERT_30000\07_Boite à outils\GT fiches valorisation\Trames fiches 30 000\Fiches trajectoires\Arboriculture\fiche trajectoire arboriculture\arboriculture_01 copie.png"/>
          <p:cNvPicPr>
            <a:picLocks noChangeAspect="1" noChangeArrowheads="1"/>
          </p:cNvPicPr>
          <p:nvPr userDrawn="1"/>
        </p:nvPicPr>
        <p:blipFill>
          <a:blip r:embed="rId12"/>
          <a:stretch/>
        </p:blipFill>
        <p:spPr bwMode="auto">
          <a:xfrm>
            <a:off x="-3895" y="12775"/>
            <a:ext cx="7562850" cy="1663700"/>
          </a:xfrm>
          <a:prstGeom prst="rect">
            <a:avLst/>
          </a:prstGeom>
          <a:noFill/>
        </p:spPr>
      </p:pic>
      <p:pic>
        <p:nvPicPr>
          <p:cNvPr id="31" name="Picture 4" descr="R:\DATA_PRIV\DATA_DEPHY\2013\02_PILOTAGE_PROJET\08_COMMUNICATION\OUTILS_DE_COMMUNICATION\Logos\logo30000\ecophyto30000_logo.png"/>
          <p:cNvPicPr>
            <a:picLocks noChangeAspect="1" noChangeArrowheads="1"/>
          </p:cNvPicPr>
          <p:nvPr userDrawn="1"/>
        </p:nvPicPr>
        <p:blipFill>
          <a:blip r:embed="rId8"/>
          <a:stretch/>
        </p:blipFill>
        <p:spPr bwMode="auto">
          <a:xfrm>
            <a:off x="2008915" y="9967873"/>
            <a:ext cx="1244086" cy="648480"/>
          </a:xfrm>
          <a:prstGeom prst="rect">
            <a:avLst/>
          </a:prstGeom>
          <a:noFill/>
        </p:spPr>
      </p:pic>
      <p:pic>
        <p:nvPicPr>
          <p:cNvPr id="32" name="Image 31"/>
          <p:cNvPicPr>
            <a:picLocks noChangeAspect="1"/>
          </p:cNvPicPr>
          <p:nvPr userDrawn="1"/>
        </p:nvPicPr>
        <p:blipFill>
          <a:blip r:embed="rId13"/>
          <a:stretch>
            <a:fillRect/>
          </a:stretch>
        </p:blipFill>
        <p:spPr bwMode="auto">
          <a:xfrm>
            <a:off x="252239" y="9893782"/>
            <a:ext cx="1703201" cy="725059"/>
          </a:xfrm>
          <a:prstGeom prst="rect">
            <a:avLst/>
          </a:prstGeom>
        </p:spPr>
      </p:pic>
      <p:sp>
        <p:nvSpPr>
          <p:cNvPr id="2" name="Rectangle 1"/>
          <p:cNvSpPr/>
          <p:nvPr userDrawn="1"/>
        </p:nvSpPr>
        <p:spPr>
          <a:xfrm>
            <a:off x="6137101" y="306140"/>
            <a:ext cx="1099913"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A9043AC6-2886-45BB-A04A-56843971CAD3}" type="datetimeFigureOut">
              <a:rPr lang="fr-FR"/>
              <a:t>03/11/2021</a:t>
            </a:fld>
            <a:endParaRPr lang="fr-FR"/>
          </a:p>
        </p:txBody>
      </p:sp>
      <p:sp>
        <p:nvSpPr>
          <p:cNvPr id="5" name="Espace réservé du pied de page 2"/>
          <p:cNvSpPr>
            <a:spLocks noGrp="1"/>
          </p:cNvSpPr>
          <p:nvPr>
            <p:ph type="ftr" sz="quarter" idx="11"/>
          </p:nvPr>
        </p:nvSpPr>
        <p:spPr bwMode="auto"/>
        <p:txBody>
          <a:bodyPr/>
          <a:lstStyle/>
          <a:p>
            <a:pPr>
              <a:defRPr/>
            </a:pPr>
            <a:endParaRPr lang="fr-FR"/>
          </a:p>
        </p:txBody>
      </p:sp>
      <p:sp>
        <p:nvSpPr>
          <p:cNvPr id="6" name="Espace réservé du numéro de diapositive 3"/>
          <p:cNvSpPr>
            <a:spLocks noGrp="1"/>
          </p:cNvSpPr>
          <p:nvPr>
            <p:ph type="sldNum" sz="quarter" idx="12"/>
          </p:nvPr>
        </p:nvSpPr>
        <p:spPr bwMode="auto"/>
        <p:txBody>
          <a:bodyPr/>
          <a:lstStyle/>
          <a:p>
            <a:pPr>
              <a:defRPr/>
            </a:pPr>
            <a:fld id="{BACA858E-D7BE-47F8-AE31-39A86B977FBE}" type="slidenum">
              <a:rPr lang="fr-F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378064" y="428233"/>
            <a:ext cx="6805137" cy="1782233"/>
          </a:xfrm>
          <a:prstGeom prst="rect">
            <a:avLst/>
          </a:prstGeom>
        </p:spPr>
        <p:txBody>
          <a:bodyPr vert="horz" lIns="91440" tIns="45720" rIns="91440" bIns="45720" rtlCol="0" anchor="ctr">
            <a:normAutofit/>
          </a:bodyPr>
          <a:lstStyle/>
          <a:p>
            <a:pPr>
              <a:defRPr/>
            </a:pPr>
            <a:r>
              <a:rPr lang="fr-FR"/>
              <a:t>Modifiez le style du titre</a:t>
            </a:r>
          </a:p>
        </p:txBody>
      </p:sp>
      <p:sp>
        <p:nvSpPr>
          <p:cNvPr id="5" name="Espace réservé du texte 2"/>
          <p:cNvSpPr>
            <a:spLocks noGrp="1"/>
          </p:cNvSpPr>
          <p:nvPr>
            <p:ph type="body" idx="1"/>
          </p:nvPr>
        </p:nvSpPr>
        <p:spPr bwMode="auto">
          <a:xfrm>
            <a:off x="378064" y="2495127"/>
            <a:ext cx="6805137" cy="705715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Espace réservé de la date 3"/>
          <p:cNvSpPr>
            <a:spLocks noGrp="1"/>
          </p:cNvSpPr>
          <p:nvPr>
            <p:ph type="dt" sz="half" idx="2"/>
          </p:nvPr>
        </p:nvSpPr>
        <p:spPr bwMode="auto">
          <a:xfrm>
            <a:off x="378067" y="9911198"/>
            <a:ext cx="1764295" cy="569326"/>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043AC6-2886-45BB-A04A-56843971CAD3}" type="datetimeFigureOut">
              <a:rPr lang="fr-FR"/>
              <a:t>03/11/2021</a:t>
            </a:fld>
            <a:endParaRPr lang="fr-FR"/>
          </a:p>
        </p:txBody>
      </p:sp>
      <p:sp>
        <p:nvSpPr>
          <p:cNvPr id="7" name="Espace réservé du pied de page 4"/>
          <p:cNvSpPr>
            <a:spLocks noGrp="1"/>
          </p:cNvSpPr>
          <p:nvPr>
            <p:ph type="ftr" sz="quarter" idx="3"/>
          </p:nvPr>
        </p:nvSpPr>
        <p:spPr bwMode="auto">
          <a:xfrm>
            <a:off x="2583432" y="9911198"/>
            <a:ext cx="2394400" cy="569326"/>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Espace réservé du numéro de diapositive 5"/>
          <p:cNvSpPr>
            <a:spLocks noGrp="1"/>
          </p:cNvSpPr>
          <p:nvPr>
            <p:ph type="sldNum" sz="quarter" idx="4"/>
          </p:nvPr>
        </p:nvSpPr>
        <p:spPr bwMode="auto">
          <a:xfrm>
            <a:off x="5418909" y="9911198"/>
            <a:ext cx="1764295" cy="569326"/>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CA858E-D7BE-47F8-AE31-39A86B977FBE}"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a:spcBef>
          <a:spcPts val="0"/>
        </a:spcBef>
        <a:buNone/>
        <a:defRPr sz="4400">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0.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4" name="Connecteur droit 61"/>
          <p:cNvCxnSpPr>
            <a:cxnSpLocks/>
          </p:cNvCxnSpPr>
          <p:nvPr/>
        </p:nvCxnSpPr>
        <p:spPr bwMode="auto">
          <a:xfrm flipH="1" flipV="1">
            <a:off x="6220637" y="9070379"/>
            <a:ext cx="4599" cy="377329"/>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cxnSp>
        <p:nvCxnSpPr>
          <p:cNvPr id="5" name="Connecteur droit 60"/>
          <p:cNvCxnSpPr>
            <a:cxnSpLocks/>
          </p:cNvCxnSpPr>
          <p:nvPr/>
        </p:nvCxnSpPr>
        <p:spPr bwMode="auto">
          <a:xfrm flipH="1" flipV="1">
            <a:off x="3777986" y="9054851"/>
            <a:ext cx="4599" cy="377329"/>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cxnSp>
        <p:nvCxnSpPr>
          <p:cNvPr id="6" name="Connecteur droit 57"/>
          <p:cNvCxnSpPr>
            <a:cxnSpLocks/>
          </p:cNvCxnSpPr>
          <p:nvPr/>
        </p:nvCxnSpPr>
        <p:spPr bwMode="auto">
          <a:xfrm flipH="1" flipV="1">
            <a:off x="1091856" y="9091116"/>
            <a:ext cx="4599" cy="377329"/>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sp>
        <p:nvSpPr>
          <p:cNvPr id="7" name="ZoneTexte 5"/>
          <p:cNvSpPr>
            <a:spLocks/>
          </p:cNvSpPr>
          <p:nvPr/>
        </p:nvSpPr>
        <p:spPr bwMode="auto">
          <a:xfrm>
            <a:off x="313345" y="2014234"/>
            <a:ext cx="6951390" cy="369332"/>
          </a:xfrm>
          <a:prstGeom prst="rect">
            <a:avLst/>
          </a:prstGeom>
          <a:noFill/>
        </p:spPr>
        <p:txBody>
          <a:bodyPr wrap="none" rtlCol="0">
            <a:spAutoFit/>
          </a:bodyPr>
          <a:lstStyle/>
          <a:p>
            <a:pPr>
              <a:defRPr/>
            </a:pPr>
            <a:r>
              <a:rPr lang="fr-FR">
                <a:latin typeface="Arial Black"/>
              </a:rPr>
              <a:t>TITRE QUI CADRE CE QUE LE LECTEUR VA TROUVER</a:t>
            </a:r>
            <a:endParaRPr/>
          </a:p>
        </p:txBody>
      </p:sp>
      <p:sp>
        <p:nvSpPr>
          <p:cNvPr id="8" name="Rectangle 6"/>
          <p:cNvSpPr/>
          <p:nvPr/>
        </p:nvSpPr>
        <p:spPr bwMode="auto">
          <a:xfrm>
            <a:off x="329722" y="2322369"/>
            <a:ext cx="5251111" cy="276999"/>
          </a:xfrm>
          <a:prstGeom prst="rect">
            <a:avLst/>
          </a:prstGeom>
        </p:spPr>
        <p:txBody>
          <a:bodyPr wrap="square">
            <a:spAutoFit/>
          </a:bodyPr>
          <a:lstStyle/>
          <a:p>
            <a:pPr>
              <a:defRPr/>
            </a:pPr>
            <a:r>
              <a:rPr lang="fr-FR" sz="1200" b="1">
                <a:solidFill>
                  <a:srgbClr val="03B3E5"/>
                </a:solidFill>
                <a:latin typeface="Arial"/>
                <a:cs typeface="Arial"/>
              </a:rPr>
              <a:t>Nom de l’exploitation / </a:t>
            </a:r>
            <a:r>
              <a:rPr lang="fr-FR" sz="1200" i="1">
                <a:solidFill>
                  <a:srgbClr val="03B3E5"/>
                </a:solidFill>
                <a:latin typeface="Arial"/>
                <a:cs typeface="Arial"/>
              </a:rPr>
              <a:t>Nom de l’agriculteur</a:t>
            </a:r>
            <a:endParaRPr lang="fr-FR" sz="1200">
              <a:solidFill>
                <a:srgbClr val="03B3E5"/>
              </a:solidFill>
              <a:latin typeface="Arial"/>
              <a:cs typeface="Arial"/>
            </a:endParaRPr>
          </a:p>
        </p:txBody>
      </p:sp>
      <p:sp>
        <p:nvSpPr>
          <p:cNvPr id="9" name="Rectangle 7"/>
          <p:cNvSpPr/>
          <p:nvPr/>
        </p:nvSpPr>
        <p:spPr bwMode="auto">
          <a:xfrm>
            <a:off x="334531" y="2574689"/>
            <a:ext cx="3778250" cy="246221"/>
          </a:xfrm>
          <a:prstGeom prst="rect">
            <a:avLst/>
          </a:prstGeom>
        </p:spPr>
        <p:txBody>
          <a:bodyPr>
            <a:spAutoFit/>
          </a:bodyPr>
          <a:lstStyle/>
          <a:p>
            <a:pPr>
              <a:defRPr/>
            </a:pPr>
            <a:r>
              <a:rPr lang="fr-FR" sz="1000" i="1">
                <a:latin typeface="Arial"/>
                <a:cs typeface="Arial"/>
              </a:rPr>
              <a:t>Nom du groupe 30 000 d'appartenance</a:t>
            </a:r>
            <a:endParaRPr lang="fr-FR" sz="1000">
              <a:latin typeface="Arial"/>
              <a:cs typeface="Arial"/>
            </a:endParaRPr>
          </a:p>
        </p:txBody>
      </p:sp>
      <p:pic>
        <p:nvPicPr>
          <p:cNvPr id="10" name="Picture 6"/>
          <p:cNvPicPr>
            <a:picLocks noChangeAspect="1" noChangeArrowheads="1"/>
          </p:cNvPicPr>
          <p:nvPr/>
        </p:nvPicPr>
        <p:blipFill>
          <a:blip r:embed="rId2"/>
          <a:stretch/>
        </p:blipFill>
        <p:spPr bwMode="auto">
          <a:xfrm>
            <a:off x="7381032" y="3406335"/>
            <a:ext cx="122237" cy="122237"/>
          </a:xfrm>
          <a:prstGeom prst="rect">
            <a:avLst/>
          </a:prstGeom>
          <a:noFill/>
          <a:ln>
            <a:noFill/>
          </a:ln>
        </p:spPr>
      </p:pic>
      <p:sp>
        <p:nvSpPr>
          <p:cNvPr id="11" name="Rectangle 10"/>
          <p:cNvSpPr/>
          <p:nvPr/>
        </p:nvSpPr>
        <p:spPr bwMode="auto">
          <a:xfrm>
            <a:off x="3852639" y="6000005"/>
            <a:ext cx="3778250" cy="1477328"/>
          </a:xfrm>
          <a:prstGeom prst="rect">
            <a:avLst/>
          </a:prstGeom>
        </p:spPr>
        <p:txBody>
          <a:bodyPr>
            <a:spAutoFit/>
          </a:bodyPr>
          <a:lstStyle/>
          <a:p>
            <a:pPr>
              <a:defRPr/>
            </a:pPr>
            <a:r>
              <a:rPr lang="fr-FR" sz="900" b="1">
                <a:latin typeface="Corbel"/>
              </a:rPr>
              <a:t>• Localisation : </a:t>
            </a:r>
            <a:r>
              <a:rPr lang="fr-FR" sz="900">
                <a:latin typeface="Corbel"/>
              </a:rPr>
              <a:t>Châtelais, Maine et Loire (49)</a:t>
            </a:r>
            <a:endParaRPr/>
          </a:p>
          <a:p>
            <a:pPr>
              <a:defRPr/>
            </a:pPr>
            <a:r>
              <a:rPr lang="fr-FR" sz="900" b="1">
                <a:latin typeface="Corbel"/>
              </a:rPr>
              <a:t>• SAU : </a:t>
            </a:r>
            <a:r>
              <a:rPr lang="fr-FR" sz="900">
                <a:latin typeface="Corbel"/>
              </a:rPr>
              <a:t>86 ha (64% engagé dans DEPHY)</a:t>
            </a:r>
            <a:endParaRPr/>
          </a:p>
          <a:p>
            <a:pPr>
              <a:defRPr/>
            </a:pPr>
            <a:r>
              <a:rPr lang="fr-FR" sz="900" b="1">
                <a:latin typeface="Corbel"/>
              </a:rPr>
              <a:t>• Type de sol : </a:t>
            </a:r>
            <a:r>
              <a:rPr lang="fr-FR" sz="900">
                <a:latin typeface="Corbel"/>
              </a:rPr>
              <a:t>Limons sableux, potentiel moyen.</a:t>
            </a:r>
            <a:endParaRPr/>
          </a:p>
          <a:p>
            <a:pPr>
              <a:defRPr/>
            </a:pPr>
            <a:r>
              <a:rPr lang="fr-FR" sz="900">
                <a:latin typeface="Corbel"/>
              </a:rPr>
              <a:t>Spécificités exploitation / Enjeux locaux. Exploitation située dans</a:t>
            </a:r>
            <a:endParaRPr/>
          </a:p>
          <a:p>
            <a:pPr>
              <a:defRPr/>
            </a:pPr>
            <a:r>
              <a:rPr lang="fr-FR" sz="900">
                <a:latin typeface="Corbel"/>
              </a:rPr>
              <a:t>le bassin versant « grenelle » de l’Oudon</a:t>
            </a:r>
            <a:endParaRPr/>
          </a:p>
          <a:p>
            <a:pPr>
              <a:defRPr/>
            </a:pPr>
            <a:r>
              <a:rPr lang="fr-FR" sz="900" b="1">
                <a:latin typeface="Corbel"/>
              </a:rPr>
              <a:t>• Pple production : </a:t>
            </a:r>
            <a:r>
              <a:rPr lang="fr-FR" sz="900">
                <a:latin typeface="Corbel"/>
              </a:rPr>
              <a:t>andit dolorem faceationse soluptatur</a:t>
            </a:r>
          </a:p>
          <a:p>
            <a:pPr>
              <a:defRPr/>
            </a:pPr>
            <a:r>
              <a:rPr lang="fr-FR" sz="900" b="1">
                <a:latin typeface="Corbel"/>
              </a:rPr>
              <a:t>• Mode de conduite : </a:t>
            </a:r>
            <a:r>
              <a:rPr lang="fr-FR" sz="900">
                <a:latin typeface="Corbel"/>
              </a:rPr>
              <a:t>andit dolorem faceationse soluptatur</a:t>
            </a:r>
          </a:p>
          <a:p>
            <a:pPr>
              <a:defRPr/>
            </a:pPr>
            <a:r>
              <a:rPr lang="fr-FR" sz="900" b="1">
                <a:latin typeface="Corbel"/>
              </a:rPr>
              <a:t>• Commercialisation : </a:t>
            </a:r>
            <a:r>
              <a:rPr lang="fr-FR" sz="900">
                <a:latin typeface="Corbel"/>
              </a:rPr>
              <a:t>andit dolorem faceationse solup andit</a:t>
            </a:r>
          </a:p>
          <a:p>
            <a:pPr>
              <a:defRPr/>
            </a:pPr>
            <a:r>
              <a:rPr lang="fr-FR" sz="900">
                <a:latin typeface="Corbel"/>
              </a:rPr>
              <a:t>dolorem faceationse soluptatur</a:t>
            </a:r>
          </a:p>
          <a:p>
            <a:pPr>
              <a:defRPr/>
            </a:pPr>
            <a:r>
              <a:rPr lang="fr-FR" sz="900" b="1">
                <a:latin typeface="Corbel"/>
              </a:rPr>
              <a:t>• Main d’oeuvre : </a:t>
            </a:r>
            <a:r>
              <a:rPr lang="fr-FR" sz="900">
                <a:latin typeface="Corbel"/>
              </a:rPr>
              <a:t>2 UTH</a:t>
            </a:r>
            <a:endParaRPr/>
          </a:p>
        </p:txBody>
      </p:sp>
      <p:sp>
        <p:nvSpPr>
          <p:cNvPr id="12" name="Rectangle à coins arrondis 12"/>
          <p:cNvSpPr/>
          <p:nvPr/>
        </p:nvSpPr>
        <p:spPr bwMode="auto">
          <a:xfrm>
            <a:off x="252238" y="8155011"/>
            <a:ext cx="1900823" cy="936105"/>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Rectangle à coins arrondis 20"/>
          <p:cNvSpPr/>
          <p:nvPr/>
        </p:nvSpPr>
        <p:spPr bwMode="auto">
          <a:xfrm>
            <a:off x="2700511" y="8299029"/>
            <a:ext cx="2088232"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fr-FR" sz="900" b="1">
              <a:solidFill>
                <a:srgbClr val="79549B"/>
              </a:solidFill>
              <a:latin typeface="Corbel"/>
            </a:endParaRPr>
          </a:p>
          <a:p>
            <a:pPr>
              <a:defRPr/>
            </a:pPr>
            <a:r>
              <a:rPr lang="fr-FR" sz="900" b="1">
                <a:solidFill>
                  <a:srgbClr val="79549B"/>
                </a:solidFill>
                <a:latin typeface="Corbel"/>
              </a:rPr>
              <a:t>Changement marchand fromages</a:t>
            </a:r>
            <a:endParaRPr/>
          </a:p>
          <a:p>
            <a:pPr>
              <a:defRPr/>
            </a:pPr>
            <a:r>
              <a:rPr lang="fr-FR" sz="900" b="1">
                <a:solidFill>
                  <a:srgbClr val="79549B"/>
                </a:solidFill>
                <a:latin typeface="Corbel"/>
              </a:rPr>
              <a:t>Passage transformation 1j/2</a:t>
            </a:r>
            <a:endParaRPr/>
          </a:p>
        </p:txBody>
      </p:sp>
      <p:sp>
        <p:nvSpPr>
          <p:cNvPr id="14" name="Rectangle à coins arrondis 22"/>
          <p:cNvSpPr/>
          <p:nvPr/>
        </p:nvSpPr>
        <p:spPr bwMode="auto">
          <a:xfrm>
            <a:off x="4280339" y="9667182"/>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à coins arrondis 23"/>
          <p:cNvSpPr/>
          <p:nvPr/>
        </p:nvSpPr>
        <p:spPr bwMode="auto">
          <a:xfrm>
            <a:off x="1453330" y="9667182"/>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 name="Rectangle à coins arrondis 24"/>
          <p:cNvSpPr/>
          <p:nvPr/>
        </p:nvSpPr>
        <p:spPr bwMode="auto">
          <a:xfrm>
            <a:off x="5341762" y="8273495"/>
            <a:ext cx="1679233" cy="792087"/>
          </a:xfrm>
          <a:prstGeom prst="roundRect">
            <a:avLst>
              <a:gd name="adj"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17" name="Picture 9"/>
          <p:cNvPicPr>
            <a:picLocks noChangeAspect="1" noChangeArrowheads="1"/>
          </p:cNvPicPr>
          <p:nvPr/>
        </p:nvPicPr>
        <p:blipFill>
          <a:blip r:embed="rId3"/>
          <a:stretch/>
        </p:blipFill>
        <p:spPr bwMode="auto">
          <a:xfrm>
            <a:off x="396259" y="8273495"/>
            <a:ext cx="560387" cy="182562"/>
          </a:xfrm>
          <a:prstGeom prst="rect">
            <a:avLst/>
          </a:prstGeom>
          <a:noFill/>
          <a:ln>
            <a:noFill/>
          </a:ln>
        </p:spPr>
      </p:pic>
      <p:pic>
        <p:nvPicPr>
          <p:cNvPr id="18" name="Picture 9"/>
          <p:cNvPicPr>
            <a:picLocks noChangeAspect="1" noChangeArrowheads="1"/>
          </p:cNvPicPr>
          <p:nvPr/>
        </p:nvPicPr>
        <p:blipFill>
          <a:blip r:embed="rId3"/>
          <a:stretch/>
        </p:blipFill>
        <p:spPr bwMode="auto">
          <a:xfrm>
            <a:off x="2822405" y="8342463"/>
            <a:ext cx="560387" cy="182562"/>
          </a:xfrm>
          <a:prstGeom prst="rect">
            <a:avLst/>
          </a:prstGeom>
          <a:noFill/>
          <a:ln>
            <a:noFill/>
          </a:ln>
        </p:spPr>
      </p:pic>
      <p:pic>
        <p:nvPicPr>
          <p:cNvPr id="19" name="Picture 9"/>
          <p:cNvPicPr>
            <a:picLocks noChangeAspect="1" noChangeArrowheads="1"/>
          </p:cNvPicPr>
          <p:nvPr/>
        </p:nvPicPr>
        <p:blipFill>
          <a:blip r:embed="rId3"/>
          <a:stretch/>
        </p:blipFill>
        <p:spPr bwMode="auto">
          <a:xfrm>
            <a:off x="5565798" y="8394545"/>
            <a:ext cx="560387" cy="182562"/>
          </a:xfrm>
          <a:prstGeom prst="rect">
            <a:avLst/>
          </a:prstGeom>
          <a:noFill/>
          <a:ln>
            <a:noFill/>
          </a:ln>
        </p:spPr>
      </p:pic>
      <p:pic>
        <p:nvPicPr>
          <p:cNvPr id="20" name="Picture 9"/>
          <p:cNvPicPr>
            <a:picLocks noChangeAspect="1" noChangeArrowheads="1"/>
          </p:cNvPicPr>
          <p:nvPr/>
        </p:nvPicPr>
        <p:blipFill>
          <a:blip r:embed="rId3"/>
          <a:stretch/>
        </p:blipFill>
        <p:spPr bwMode="auto">
          <a:xfrm>
            <a:off x="4440875" y="9739188"/>
            <a:ext cx="560387" cy="182562"/>
          </a:xfrm>
          <a:prstGeom prst="rect">
            <a:avLst/>
          </a:prstGeom>
          <a:noFill/>
          <a:ln>
            <a:noFill/>
          </a:ln>
        </p:spPr>
      </p:pic>
      <p:pic>
        <p:nvPicPr>
          <p:cNvPr id="21" name="Picture 9"/>
          <p:cNvPicPr>
            <a:picLocks noChangeAspect="1" noChangeArrowheads="1"/>
          </p:cNvPicPr>
          <p:nvPr/>
        </p:nvPicPr>
        <p:blipFill>
          <a:blip r:embed="rId3"/>
          <a:stretch/>
        </p:blipFill>
        <p:spPr bwMode="auto">
          <a:xfrm>
            <a:off x="1592679" y="9758662"/>
            <a:ext cx="560387" cy="182562"/>
          </a:xfrm>
          <a:prstGeom prst="rect">
            <a:avLst/>
          </a:prstGeom>
          <a:noFill/>
          <a:ln>
            <a:noFill/>
          </a:ln>
        </p:spPr>
      </p:pic>
      <p:cxnSp>
        <p:nvCxnSpPr>
          <p:cNvPr id="22" name="Connecteur droit 14"/>
          <p:cNvCxnSpPr>
            <a:cxnSpLocks/>
            <a:endCxn id="23" idx="3"/>
          </p:cNvCxnSpPr>
          <p:nvPr/>
        </p:nvCxnSpPr>
        <p:spPr bwMode="auto">
          <a:xfrm>
            <a:off x="296762" y="9443447"/>
            <a:ext cx="6037385" cy="1"/>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pic>
        <p:nvPicPr>
          <p:cNvPr id="24" name="Picture 11"/>
          <p:cNvPicPr>
            <a:picLocks noChangeAspect="1" noChangeArrowheads="1"/>
          </p:cNvPicPr>
          <p:nvPr/>
        </p:nvPicPr>
        <p:blipFill>
          <a:blip r:embed="rId4"/>
          <a:stretch/>
        </p:blipFill>
        <p:spPr bwMode="auto">
          <a:xfrm>
            <a:off x="987875" y="9341048"/>
            <a:ext cx="207962" cy="204787"/>
          </a:xfrm>
          <a:prstGeom prst="rect">
            <a:avLst/>
          </a:prstGeom>
          <a:noFill/>
          <a:ln>
            <a:noFill/>
          </a:ln>
        </p:spPr>
      </p:pic>
      <p:pic>
        <p:nvPicPr>
          <p:cNvPr id="25" name="Picture 11"/>
          <p:cNvPicPr>
            <a:picLocks noChangeAspect="1" noChangeArrowheads="1"/>
          </p:cNvPicPr>
          <p:nvPr/>
        </p:nvPicPr>
        <p:blipFill>
          <a:blip r:embed="rId4"/>
          <a:stretch/>
        </p:blipFill>
        <p:spPr bwMode="auto">
          <a:xfrm>
            <a:off x="2185846" y="9341048"/>
            <a:ext cx="207962" cy="204787"/>
          </a:xfrm>
          <a:prstGeom prst="rect">
            <a:avLst/>
          </a:prstGeom>
          <a:noFill/>
          <a:ln>
            <a:noFill/>
          </a:ln>
        </p:spPr>
      </p:pic>
      <p:pic>
        <p:nvPicPr>
          <p:cNvPr id="26" name="Picture 11"/>
          <p:cNvPicPr>
            <a:picLocks noChangeAspect="1" noChangeArrowheads="1"/>
          </p:cNvPicPr>
          <p:nvPr/>
        </p:nvPicPr>
        <p:blipFill>
          <a:blip r:embed="rId4"/>
          <a:stretch/>
        </p:blipFill>
        <p:spPr bwMode="auto">
          <a:xfrm>
            <a:off x="3676765" y="9341048"/>
            <a:ext cx="207962" cy="204787"/>
          </a:xfrm>
          <a:prstGeom prst="rect">
            <a:avLst/>
          </a:prstGeom>
          <a:noFill/>
          <a:ln>
            <a:noFill/>
          </a:ln>
        </p:spPr>
      </p:pic>
      <p:pic>
        <p:nvPicPr>
          <p:cNvPr id="27" name="Picture 11"/>
          <p:cNvPicPr>
            <a:picLocks noChangeAspect="1" noChangeArrowheads="1"/>
          </p:cNvPicPr>
          <p:nvPr/>
        </p:nvPicPr>
        <p:blipFill>
          <a:blip r:embed="rId4"/>
          <a:stretch/>
        </p:blipFill>
        <p:spPr bwMode="auto">
          <a:xfrm>
            <a:off x="5015971" y="9341048"/>
            <a:ext cx="207962" cy="204787"/>
          </a:xfrm>
          <a:prstGeom prst="rect">
            <a:avLst/>
          </a:prstGeom>
          <a:noFill/>
          <a:ln>
            <a:noFill/>
          </a:ln>
        </p:spPr>
      </p:pic>
      <p:pic>
        <p:nvPicPr>
          <p:cNvPr id="23" name="Picture 11"/>
          <p:cNvPicPr>
            <a:picLocks noChangeAspect="1" noChangeArrowheads="1"/>
          </p:cNvPicPr>
          <p:nvPr/>
        </p:nvPicPr>
        <p:blipFill>
          <a:blip r:embed="rId4"/>
          <a:stretch/>
        </p:blipFill>
        <p:spPr bwMode="auto">
          <a:xfrm>
            <a:off x="6126181" y="9341048"/>
            <a:ext cx="207962" cy="204787"/>
          </a:xfrm>
          <a:prstGeom prst="rect">
            <a:avLst/>
          </a:prstGeom>
          <a:noFill/>
          <a:ln>
            <a:noFill/>
          </a:ln>
        </p:spPr>
      </p:pic>
      <p:cxnSp>
        <p:nvCxnSpPr>
          <p:cNvPr id="28" name="Connecteur droit avec flèche 33"/>
          <p:cNvCxnSpPr>
            <a:cxnSpLocks/>
          </p:cNvCxnSpPr>
          <p:nvPr/>
        </p:nvCxnSpPr>
        <p:spPr bwMode="auto">
          <a:xfrm>
            <a:off x="6336916" y="9443441"/>
            <a:ext cx="1044116" cy="0"/>
          </a:xfrm>
          <a:prstGeom prst="straightConnector1">
            <a:avLst/>
          </a:prstGeom>
          <a:ln w="38100">
            <a:solidFill>
              <a:srgbClr val="79549B"/>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9" name="ZoneTexte 40"/>
          <p:cNvSpPr>
            <a:spLocks/>
          </p:cNvSpPr>
          <p:nvPr/>
        </p:nvSpPr>
        <p:spPr bwMode="auto">
          <a:xfrm>
            <a:off x="352826" y="8245326"/>
            <a:ext cx="595035" cy="276999"/>
          </a:xfrm>
          <a:prstGeom prst="rect">
            <a:avLst/>
          </a:prstGeom>
          <a:noFill/>
        </p:spPr>
        <p:txBody>
          <a:bodyPr wrap="none" rtlCol="0">
            <a:spAutoFit/>
          </a:bodyPr>
          <a:lstStyle/>
          <a:p>
            <a:pPr>
              <a:defRPr/>
            </a:pPr>
            <a:r>
              <a:rPr lang="fr-FR" sz="1200">
                <a:solidFill>
                  <a:schemeClr val="bg1"/>
                </a:solidFill>
                <a:latin typeface="Arial Black"/>
              </a:rPr>
              <a:t>2007</a:t>
            </a:r>
          </a:p>
        </p:txBody>
      </p:sp>
      <p:sp>
        <p:nvSpPr>
          <p:cNvPr id="30" name="ZoneTexte 52"/>
          <p:cNvSpPr>
            <a:spLocks/>
          </p:cNvSpPr>
          <p:nvPr/>
        </p:nvSpPr>
        <p:spPr bwMode="auto">
          <a:xfrm>
            <a:off x="1558031" y="9730493"/>
            <a:ext cx="595035" cy="276999"/>
          </a:xfrm>
          <a:prstGeom prst="rect">
            <a:avLst/>
          </a:prstGeom>
          <a:noFill/>
        </p:spPr>
        <p:txBody>
          <a:bodyPr wrap="none" rtlCol="0">
            <a:spAutoFit/>
          </a:bodyPr>
          <a:lstStyle/>
          <a:p>
            <a:pPr>
              <a:defRPr/>
            </a:pPr>
            <a:r>
              <a:rPr lang="fr-FR" sz="1200">
                <a:solidFill>
                  <a:schemeClr val="bg1"/>
                </a:solidFill>
                <a:latin typeface="Arial Black"/>
              </a:rPr>
              <a:t>2008</a:t>
            </a:r>
          </a:p>
        </p:txBody>
      </p:sp>
      <p:sp>
        <p:nvSpPr>
          <p:cNvPr id="31" name="ZoneTexte 53"/>
          <p:cNvSpPr>
            <a:spLocks/>
          </p:cNvSpPr>
          <p:nvPr/>
        </p:nvSpPr>
        <p:spPr bwMode="auto">
          <a:xfrm>
            <a:off x="5531150" y="8351156"/>
            <a:ext cx="595035" cy="276999"/>
          </a:xfrm>
          <a:prstGeom prst="rect">
            <a:avLst/>
          </a:prstGeom>
          <a:noFill/>
        </p:spPr>
        <p:txBody>
          <a:bodyPr wrap="none" rtlCol="0">
            <a:spAutoFit/>
          </a:bodyPr>
          <a:lstStyle/>
          <a:p>
            <a:pPr>
              <a:defRPr/>
            </a:pPr>
            <a:r>
              <a:rPr lang="fr-FR" sz="1200">
                <a:solidFill>
                  <a:schemeClr val="bg1"/>
                </a:solidFill>
                <a:latin typeface="Arial Black"/>
              </a:rPr>
              <a:t>2020</a:t>
            </a:r>
          </a:p>
        </p:txBody>
      </p:sp>
      <p:sp>
        <p:nvSpPr>
          <p:cNvPr id="32" name="ZoneTexte 54"/>
          <p:cNvSpPr>
            <a:spLocks/>
          </p:cNvSpPr>
          <p:nvPr/>
        </p:nvSpPr>
        <p:spPr bwMode="auto">
          <a:xfrm>
            <a:off x="2772523" y="8299033"/>
            <a:ext cx="595035" cy="276999"/>
          </a:xfrm>
          <a:prstGeom prst="rect">
            <a:avLst/>
          </a:prstGeom>
          <a:noFill/>
        </p:spPr>
        <p:txBody>
          <a:bodyPr wrap="none" rtlCol="0">
            <a:spAutoFit/>
          </a:bodyPr>
          <a:lstStyle/>
          <a:p>
            <a:pPr>
              <a:defRPr/>
            </a:pPr>
            <a:r>
              <a:rPr lang="fr-FR" sz="1200">
                <a:solidFill>
                  <a:schemeClr val="bg1"/>
                </a:solidFill>
                <a:latin typeface="Arial Black"/>
              </a:rPr>
              <a:t>2012</a:t>
            </a:r>
          </a:p>
        </p:txBody>
      </p:sp>
      <p:sp>
        <p:nvSpPr>
          <p:cNvPr id="33" name="ZoneTexte 55"/>
          <p:cNvSpPr>
            <a:spLocks/>
          </p:cNvSpPr>
          <p:nvPr/>
        </p:nvSpPr>
        <p:spPr bwMode="auto">
          <a:xfrm>
            <a:off x="4406227" y="9691972"/>
            <a:ext cx="595035" cy="276999"/>
          </a:xfrm>
          <a:prstGeom prst="rect">
            <a:avLst/>
          </a:prstGeom>
          <a:noFill/>
        </p:spPr>
        <p:txBody>
          <a:bodyPr wrap="none" rtlCol="0">
            <a:spAutoFit/>
          </a:bodyPr>
          <a:lstStyle/>
          <a:p>
            <a:pPr>
              <a:defRPr/>
            </a:pPr>
            <a:r>
              <a:rPr lang="fr-FR" sz="1200">
                <a:solidFill>
                  <a:schemeClr val="bg1"/>
                </a:solidFill>
                <a:latin typeface="Arial Black"/>
              </a:rPr>
              <a:t>2018</a:t>
            </a:r>
          </a:p>
        </p:txBody>
      </p:sp>
      <p:sp>
        <p:nvSpPr>
          <p:cNvPr id="34" name="Rectangle 41"/>
          <p:cNvSpPr/>
          <p:nvPr/>
        </p:nvSpPr>
        <p:spPr bwMode="auto">
          <a:xfrm>
            <a:off x="296758" y="8444790"/>
            <a:ext cx="1889125" cy="646331"/>
          </a:xfrm>
          <a:prstGeom prst="rect">
            <a:avLst/>
          </a:prstGeom>
        </p:spPr>
        <p:txBody>
          <a:bodyPr wrap="square">
            <a:spAutoFit/>
          </a:bodyPr>
          <a:lstStyle/>
          <a:p>
            <a:pPr>
              <a:defRPr/>
            </a:pPr>
            <a:r>
              <a:rPr lang="fr-FR" sz="900" b="1">
                <a:solidFill>
                  <a:srgbClr val="79549B"/>
                </a:solidFill>
                <a:latin typeface="Corbel"/>
              </a:rPr>
              <a:t>76 ha Installation avec belle mère</a:t>
            </a:r>
            <a:endParaRPr/>
          </a:p>
          <a:p>
            <a:pPr>
              <a:defRPr/>
            </a:pPr>
            <a:r>
              <a:rPr lang="fr-FR" sz="900" b="1">
                <a:solidFill>
                  <a:srgbClr val="79549B"/>
                </a:solidFill>
                <a:latin typeface="Corbel"/>
              </a:rPr>
              <a:t>2 UTH</a:t>
            </a:r>
            <a:endParaRPr/>
          </a:p>
          <a:p>
            <a:pPr>
              <a:defRPr/>
            </a:pPr>
            <a:r>
              <a:rPr lang="fr-FR" sz="900" b="1">
                <a:solidFill>
                  <a:srgbClr val="79549B"/>
                </a:solidFill>
                <a:latin typeface="Corbel"/>
              </a:rPr>
              <a:t>70 chèvres</a:t>
            </a:r>
            <a:endParaRPr/>
          </a:p>
          <a:p>
            <a:pPr>
              <a:defRPr/>
            </a:pPr>
            <a:r>
              <a:rPr lang="fr-FR" sz="900" b="1">
                <a:solidFill>
                  <a:srgbClr val="79549B"/>
                </a:solidFill>
                <a:latin typeface="Corbel"/>
              </a:rPr>
              <a:t>Vente affineur</a:t>
            </a:r>
            <a:endParaRPr/>
          </a:p>
        </p:txBody>
      </p:sp>
      <p:cxnSp>
        <p:nvCxnSpPr>
          <p:cNvPr id="35" name="Connecteur droit 62"/>
          <p:cNvCxnSpPr>
            <a:cxnSpLocks/>
            <a:stCxn id="15" idx="0"/>
            <a:endCxn id="25" idx="2"/>
          </p:cNvCxnSpPr>
          <p:nvPr/>
        </p:nvCxnSpPr>
        <p:spPr bwMode="auto">
          <a:xfrm flipH="1" flipV="1">
            <a:off x="2289828" y="9545835"/>
            <a:ext cx="3116" cy="121346"/>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cxnSp>
        <p:nvCxnSpPr>
          <p:cNvPr id="36" name="Connecteur droit 65"/>
          <p:cNvCxnSpPr>
            <a:cxnSpLocks/>
          </p:cNvCxnSpPr>
          <p:nvPr/>
        </p:nvCxnSpPr>
        <p:spPr bwMode="auto">
          <a:xfrm flipH="1" flipV="1">
            <a:off x="5118394" y="9547357"/>
            <a:ext cx="3116" cy="121346"/>
          </a:xfrm>
          <a:prstGeom prst="line">
            <a:avLst/>
          </a:prstGeom>
          <a:ln w="38100">
            <a:solidFill>
              <a:srgbClr val="79549B"/>
            </a:solidFill>
          </a:ln>
        </p:spPr>
        <p:style>
          <a:lnRef idx="1">
            <a:schemeClr val="accent1"/>
          </a:lnRef>
          <a:fillRef idx="0">
            <a:schemeClr val="accent1"/>
          </a:fillRef>
          <a:effectRef idx="0">
            <a:schemeClr val="accent1"/>
          </a:effectRef>
          <a:fontRef idx="minor">
            <a:schemeClr val="tx1"/>
          </a:fontRef>
        </p:style>
      </p:cxnSp>
      <p:sp>
        <p:nvSpPr>
          <p:cNvPr id="37" name="Espace réservé du texte 18"/>
          <p:cNvSpPr>
            <a:spLocks noGrp="1"/>
          </p:cNvSpPr>
          <p:nvPr>
            <p:ph type="body" sz="quarter" idx="13"/>
          </p:nvPr>
        </p:nvSpPr>
        <p:spPr bwMode="auto"/>
        <p:txBody>
          <a:bodyPr/>
          <a:lstStyle>
            <a:lvl1pPr marL="0" indent="0">
              <a:buNone/>
              <a:defRPr/>
            </a:lvl1pPr>
          </a:lstStyle>
          <a:p>
            <a:pPr>
              <a:defRPr/>
            </a:pPr>
            <a:r>
              <a:rPr lang="fr-FR"/>
              <a:t>Henessintio et andit dolorem faceationse soluptatur, con pero esed quides dendus utem faccae volore elitate volupta tibernatia evelectotat occum dollacc aborum est esequidero et asi corem ex et ercieni maiori nonet eiur aut ipietumquam qui conse pratiorae consed et remolup</a:t>
            </a:r>
            <a:endParaRPr/>
          </a:p>
          <a:p>
            <a:pPr>
              <a:defRPr/>
            </a:pPr>
            <a:r>
              <a:rPr lang="fr-FR"/>
              <a:t>taerita volorehent pa venimi, inturibusam non cone</a:t>
            </a:r>
            <a:endParaRPr/>
          </a:p>
          <a:p>
            <a:pPr>
              <a:defRPr/>
            </a:pPr>
            <a:r>
              <a:rPr lang="fr-FR"/>
              <a:t>voluptios as estem qui duscia quibusae nos conescipicia que dolesequis venis et voluptatum eumenit volest qui voluptatem que sit lit iliquib eatiistiatur reptatis es que corem. Cae re, ut que in eume el eum faccus. Rior sit aut laut velicid eliquid quistrum, eum quasped. Henessintio et andit dolorem faceationse soluptatur, con pero esed quides dendus utem faccae volore elitate volupta tibernatia evelectotat occum dollacc aborum est</a:t>
            </a:r>
            <a:endParaRPr/>
          </a:p>
          <a:p>
            <a:pPr>
              <a:defRPr/>
            </a:pPr>
            <a:r>
              <a:rPr lang="fr-FR"/>
              <a:t>esequidero et asi corem ex et ercieni maiori nonet eiur aut ipietumquam qui conse pratiorae consed et remolup taerita volorehent pa venimi, inturibusam non cone voluptios as estem qui duscia quibusae nos conescipicia</a:t>
            </a:r>
            <a:endParaRPr/>
          </a:p>
          <a:p>
            <a:pPr>
              <a:defRPr/>
            </a:pPr>
            <a:r>
              <a:rPr lang="fr-FR"/>
              <a:t>que dolesequis venis et voluptatum eumenit volest qui</a:t>
            </a:r>
            <a:endParaRPr/>
          </a:p>
          <a:p>
            <a:pPr>
              <a:defRPr/>
            </a:pPr>
            <a:r>
              <a:rPr lang="fr-FR"/>
              <a:t>voluptatem que sit lit iliquib eatiistiatur reptatis es que</a:t>
            </a:r>
            <a:endParaRPr/>
          </a:p>
          <a:p>
            <a:pPr>
              <a:defRPr/>
            </a:pPr>
            <a:r>
              <a:rPr lang="fr-FR"/>
              <a:t>corem. Cae re, ut que in eume el eum faccus. Rior sit aut laut velicid eliquid quistrum, eum quasped.</a:t>
            </a:r>
            <a:endParaRPr/>
          </a:p>
          <a:p>
            <a:pPr lvl="4">
              <a:defRPr/>
            </a:pPr>
            <a:endParaRPr lang="fr-FR"/>
          </a:p>
        </p:txBody>
      </p:sp>
      <p:sp>
        <p:nvSpPr>
          <p:cNvPr id="38" name="Espace réservé du texte 19"/>
          <p:cNvSpPr>
            <a:spLocks noGrp="1"/>
          </p:cNvSpPr>
          <p:nvPr>
            <p:ph type="body" sz="quarter" idx="14"/>
          </p:nvPr>
        </p:nvSpPr>
        <p:spPr bwMode="auto"/>
        <p:txBody>
          <a:bodyPr/>
          <a:lstStyle/>
          <a:p>
            <a:pPr>
              <a:defRPr/>
            </a:pPr>
            <a:r>
              <a:rPr lang="fr-FR" b="1"/>
              <a:t>• Localisation : </a:t>
            </a:r>
            <a:r>
              <a:rPr lang="fr-FR"/>
              <a:t>Châtelais, Maine et Loire (49)</a:t>
            </a:r>
            <a:endParaRPr/>
          </a:p>
          <a:p>
            <a:pPr>
              <a:defRPr/>
            </a:pPr>
            <a:r>
              <a:rPr lang="fr-FR" b="1"/>
              <a:t>• SAU : </a:t>
            </a:r>
            <a:r>
              <a:rPr lang="fr-FR"/>
              <a:t>86 ha (64% engagé dans DEPHY)</a:t>
            </a:r>
            <a:endParaRPr/>
          </a:p>
          <a:p>
            <a:pPr>
              <a:defRPr/>
            </a:pPr>
            <a:r>
              <a:rPr lang="fr-FR" b="1"/>
              <a:t>• Type de sol : </a:t>
            </a:r>
            <a:r>
              <a:rPr lang="fr-FR"/>
              <a:t>Limons sableux, potentiel moyen.</a:t>
            </a:r>
            <a:endParaRPr/>
          </a:p>
          <a:p>
            <a:pPr>
              <a:defRPr/>
            </a:pPr>
            <a:r>
              <a:rPr lang="fr-FR"/>
              <a:t>Spécificités exploitation / Enjeux locaux. Exploitation située dans</a:t>
            </a:r>
            <a:endParaRPr/>
          </a:p>
          <a:p>
            <a:pPr>
              <a:defRPr/>
            </a:pPr>
            <a:r>
              <a:rPr lang="fr-FR"/>
              <a:t>le bassin versant « grenelle » de l’Oudon</a:t>
            </a:r>
            <a:endParaRPr/>
          </a:p>
          <a:p>
            <a:pPr>
              <a:defRPr/>
            </a:pPr>
            <a:r>
              <a:rPr lang="fr-FR" b="1"/>
              <a:t>• Pple production : </a:t>
            </a:r>
            <a:r>
              <a:rPr lang="fr-FR"/>
              <a:t>andit dolorem faceationse soluptatur</a:t>
            </a:r>
          </a:p>
          <a:p>
            <a:pPr>
              <a:defRPr/>
            </a:pPr>
            <a:r>
              <a:rPr lang="fr-FR" b="1"/>
              <a:t>• Mode de conduite : </a:t>
            </a:r>
            <a:r>
              <a:rPr lang="fr-FR"/>
              <a:t>andit dolorem faceationse soluptatur</a:t>
            </a:r>
          </a:p>
          <a:p>
            <a:pPr>
              <a:defRPr/>
            </a:pPr>
            <a:r>
              <a:rPr lang="fr-FR" b="1"/>
              <a:t>• Commercialisation : </a:t>
            </a:r>
            <a:r>
              <a:rPr lang="fr-FR"/>
              <a:t>andit dolorem faceationse solup andit</a:t>
            </a:r>
          </a:p>
          <a:p>
            <a:pPr>
              <a:defRPr/>
            </a:pPr>
            <a:r>
              <a:rPr lang="fr-FR"/>
              <a:t>dolorem faceationse soluptatur</a:t>
            </a:r>
          </a:p>
          <a:p>
            <a:pPr>
              <a:defRPr/>
            </a:pPr>
            <a:r>
              <a:rPr lang="fr-FR" b="1"/>
              <a:t>• Main d’oeuvre : </a:t>
            </a:r>
            <a:r>
              <a:rPr lang="fr-FR"/>
              <a:t>2 UTH</a:t>
            </a:r>
            <a:endParaRPr/>
          </a:p>
          <a:p>
            <a:pPr>
              <a:defRPr/>
            </a:pPr>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2"/>
          <p:cNvPicPr>
            <a:picLocks noChangeAspect="1" noChangeArrowheads="1"/>
          </p:cNvPicPr>
          <p:nvPr/>
        </p:nvPicPr>
        <p:blipFill>
          <a:blip r:embed="rId2"/>
          <a:stretch/>
        </p:blipFill>
        <p:spPr bwMode="auto">
          <a:xfrm>
            <a:off x="252239" y="2646115"/>
            <a:ext cx="4067175" cy="2268537"/>
          </a:xfrm>
          <a:prstGeom prst="rect">
            <a:avLst/>
          </a:prstGeom>
          <a:noFill/>
          <a:ln>
            <a:noFill/>
          </a:ln>
        </p:spPr>
      </p:pic>
      <p:sp>
        <p:nvSpPr>
          <p:cNvPr id="5" name="Rectangle à coins arrondis 35"/>
          <p:cNvSpPr/>
          <p:nvPr/>
        </p:nvSpPr>
        <p:spPr bwMode="auto">
          <a:xfrm>
            <a:off x="297372" y="5697262"/>
            <a:ext cx="1134000" cy="1440160"/>
          </a:xfrm>
          <a:prstGeom prst="roundRect">
            <a:avLst>
              <a:gd name="adj" fmla="val 6703"/>
            </a:avLst>
          </a:prstGeom>
          <a:solidFill>
            <a:srgbClr val="03B3E5"/>
          </a:solidFill>
          <a:ln>
            <a:solidFill>
              <a:srgbClr val="03B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Rectangle à coins arrondis 34"/>
          <p:cNvSpPr/>
          <p:nvPr/>
        </p:nvSpPr>
        <p:spPr bwMode="auto">
          <a:xfrm>
            <a:off x="1449500" y="5697262"/>
            <a:ext cx="991222" cy="1440160"/>
          </a:xfrm>
          <a:prstGeom prst="roundRect">
            <a:avLst>
              <a:gd name="adj" fmla="val 6703"/>
            </a:avLst>
          </a:prstGeom>
          <a:solidFill>
            <a:srgbClr val="03B3E5"/>
          </a:solidFill>
          <a:ln>
            <a:solidFill>
              <a:srgbClr val="03B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Rectangle à coins arrondis 33"/>
          <p:cNvSpPr/>
          <p:nvPr/>
        </p:nvSpPr>
        <p:spPr bwMode="auto">
          <a:xfrm>
            <a:off x="2457740" y="5697262"/>
            <a:ext cx="1134982" cy="1440160"/>
          </a:xfrm>
          <a:prstGeom prst="roundRect">
            <a:avLst>
              <a:gd name="adj" fmla="val 6703"/>
            </a:avLst>
          </a:prstGeom>
          <a:solidFill>
            <a:srgbClr val="03B3E5"/>
          </a:solidFill>
          <a:ln>
            <a:solidFill>
              <a:srgbClr val="03B3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8" name="Tableau 28"/>
          <p:cNvGraphicFramePr>
            <a:graphicFrameLocks noGrp="1"/>
          </p:cNvGraphicFramePr>
          <p:nvPr>
            <p:extLst>
              <p:ext uri="{D42A27DB-BD31-4B8C-83A1-F6EECF244321}">
                <p14:modId xmlns:p14="http://schemas.microsoft.com/office/powerpoint/2010/main" val="3100353004"/>
              </p:ext>
            </p:extLst>
          </p:nvPr>
        </p:nvGraphicFramePr>
        <p:xfrm>
          <a:off x="300908" y="5735362"/>
          <a:ext cx="3291942" cy="1433624"/>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97934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économiques</a:t>
                      </a:r>
                    </a:p>
                  </a:txBody>
                  <a:tcPr>
                    <a:lnL w="12700" algn="ctr">
                      <a:noFill/>
                    </a:lnL>
                    <a:lnT w="12700" algn="ctr">
                      <a:noFill/>
                    </a:lnT>
                    <a:solidFill>
                      <a:srgbClr val="03B3E5"/>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03B3E5"/>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03B3E5"/>
                    </a:solidFill>
                  </a:tcPr>
                </a:tc>
                <a:extLst>
                  <a:ext uri="{0D108BD9-81ED-4DB2-BD59-A6C34878D82A}">
                    <a16:rowId xmlns:a16="http://schemas.microsoft.com/office/drawing/2014/main" val="10000"/>
                  </a:ext>
                </a:extLst>
              </a:tr>
              <a:tr h="203769">
                <a:tc>
                  <a:txBody>
                    <a:bodyPr/>
                    <a:lstStyle/>
                    <a:p>
                      <a:pPr>
                        <a:defRPr/>
                      </a:pPr>
                      <a:endParaRPr lang="fr-FR" sz="800" dirty="0">
                        <a:latin typeface="Corbel"/>
                      </a:endParaRPr>
                    </a:p>
                  </a:txBody>
                  <a:tcPr>
                    <a:lnL w="28575" algn="ctr">
                      <a:solidFill>
                        <a:srgbClr val="03B3E5"/>
                      </a:solidFill>
                    </a:lnL>
                    <a:lnR w="28575" algn="ctr">
                      <a:solidFill>
                        <a:srgbClr val="03B3E5"/>
                      </a:solidFill>
                    </a:lnR>
                    <a:lnB w="12700" algn="ctr">
                      <a:solidFill>
                        <a:srgbClr val="03B3E5"/>
                      </a:solidFill>
                    </a:lnB>
                    <a:solidFill>
                      <a:schemeClr val="bg1"/>
                    </a:solidFill>
                  </a:tcPr>
                </a:tc>
                <a:tc>
                  <a:txBody>
                    <a:bodyPr/>
                    <a:lstStyle/>
                    <a:p>
                      <a:pPr>
                        <a:defRPr/>
                      </a:pPr>
                      <a:endParaRPr lang="fr-FR" sz="800" dirty="0">
                        <a:latin typeface="Corbel"/>
                      </a:endParaRPr>
                    </a:p>
                  </a:txBody>
                  <a:tcPr>
                    <a:lnL w="28575" algn="ctr">
                      <a:solidFill>
                        <a:srgbClr val="03B3E5"/>
                      </a:solidFill>
                    </a:lnL>
                    <a:lnR w="28575" algn="ctr">
                      <a:solidFill>
                        <a:srgbClr val="03B3E5"/>
                      </a:solidFill>
                    </a:lnR>
                    <a:lnB w="12700" algn="ctr">
                      <a:solidFill>
                        <a:srgbClr val="03B3E5"/>
                      </a:solidFill>
                    </a:lnB>
                    <a:solidFill>
                      <a:schemeClr val="bg1"/>
                    </a:solidFill>
                  </a:tcPr>
                </a:tc>
                <a:tc>
                  <a:txBody>
                    <a:bodyPr/>
                    <a:lstStyle/>
                    <a:p>
                      <a:pPr>
                        <a:defRPr/>
                      </a:pPr>
                      <a:endParaRPr lang="fr-FR" sz="800" dirty="0">
                        <a:latin typeface="Corbel"/>
                      </a:endParaRPr>
                    </a:p>
                  </a:txBody>
                  <a:tcPr>
                    <a:lnL w="28575" algn="ctr">
                      <a:solidFill>
                        <a:srgbClr val="03B3E5"/>
                      </a:solidFill>
                    </a:lnL>
                    <a:lnR w="28575" algn="ctr">
                      <a:solidFill>
                        <a:srgbClr val="03B3E5"/>
                      </a:solidFill>
                    </a:lnR>
                    <a:lnB w="12700" algn="ctr">
                      <a:solidFill>
                        <a:srgbClr val="03B3E5"/>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dirty="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dirty="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dirty="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tc>
                  <a:txBody>
                    <a:bodyPr/>
                    <a:lstStyle/>
                    <a:p>
                      <a:pPr>
                        <a:defRPr/>
                      </a:pPr>
                      <a:endParaRPr lang="fr-FR" sz="800" dirty="0">
                        <a:latin typeface="Corbel"/>
                      </a:endParaRPr>
                    </a:p>
                  </a:txBody>
                  <a:tcPr>
                    <a:lnL w="28575" algn="ctr">
                      <a:solidFill>
                        <a:srgbClr val="03B3E5"/>
                      </a:solidFill>
                    </a:lnL>
                    <a:lnR w="28575" algn="ctr">
                      <a:solidFill>
                        <a:srgbClr val="03B3E5"/>
                      </a:solidFill>
                    </a:lnR>
                    <a:lnT w="12700" algn="ctr">
                      <a:solidFill>
                        <a:srgbClr val="03B3E5"/>
                      </a:solidFill>
                    </a:lnT>
                    <a:lnB w="12700" algn="ctr">
                      <a:solidFill>
                        <a:srgbClr val="03B3E5"/>
                      </a:solidFill>
                    </a:lnB>
                    <a:solidFill>
                      <a:schemeClr val="bg1"/>
                    </a:solidFill>
                  </a:tcPr>
                </a:tc>
                <a:extLst>
                  <a:ext uri="{0D108BD9-81ED-4DB2-BD59-A6C34878D82A}">
                    <a16:rowId xmlns:a16="http://schemas.microsoft.com/office/drawing/2014/main" val="10005"/>
                  </a:ext>
                </a:extLst>
              </a:tr>
            </a:tbl>
          </a:graphicData>
        </a:graphic>
      </p:graphicFrame>
      <p:sp>
        <p:nvSpPr>
          <p:cNvPr id="9" name="ZoneTexte 6"/>
          <p:cNvSpPr>
            <a:spLocks/>
          </p:cNvSpPr>
          <p:nvPr/>
        </p:nvSpPr>
        <p:spPr bwMode="auto">
          <a:xfrm rot="19906108">
            <a:off x="177777" y="3591663"/>
            <a:ext cx="3937232" cy="369332"/>
          </a:xfrm>
          <a:prstGeom prst="rect">
            <a:avLst/>
          </a:prstGeom>
          <a:solidFill>
            <a:schemeClr val="bg1"/>
          </a:solidFill>
        </p:spPr>
        <p:txBody>
          <a:bodyPr wrap="none" rtlCol="0">
            <a:spAutoFit/>
          </a:bodyPr>
          <a:lstStyle/>
          <a:p>
            <a:pPr>
              <a:defRPr/>
            </a:pPr>
            <a:r>
              <a:rPr lang="fr-FR" dirty="0">
                <a:solidFill>
                  <a:srgbClr val="FF0000"/>
                </a:solidFill>
              </a:rPr>
              <a:t>EXEMPLE DE GRAPHIQUE A REMPLACER</a:t>
            </a:r>
          </a:p>
        </p:txBody>
      </p:sp>
      <p:sp>
        <p:nvSpPr>
          <p:cNvPr id="10" name="Rectangle à coins arrondis 38"/>
          <p:cNvSpPr/>
          <p:nvPr/>
        </p:nvSpPr>
        <p:spPr bwMode="auto">
          <a:xfrm>
            <a:off x="3970675" y="5706529"/>
            <a:ext cx="1162472" cy="1440160"/>
          </a:xfrm>
          <a:prstGeom prst="roundRect">
            <a:avLst>
              <a:gd name="adj" fmla="val 6703"/>
            </a:avLst>
          </a:prstGeom>
          <a:solidFill>
            <a:srgbClr val="7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à coins arrondis 39"/>
          <p:cNvSpPr/>
          <p:nvPr/>
        </p:nvSpPr>
        <p:spPr bwMode="auto">
          <a:xfrm>
            <a:off x="5141750" y="5706529"/>
            <a:ext cx="1017637" cy="1440160"/>
          </a:xfrm>
          <a:prstGeom prst="roundRect">
            <a:avLst>
              <a:gd name="adj" fmla="val 6703"/>
            </a:avLst>
          </a:prstGeom>
          <a:solidFill>
            <a:srgbClr val="7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Rectangle à coins arrondis 40"/>
          <p:cNvSpPr/>
          <p:nvPr/>
        </p:nvSpPr>
        <p:spPr bwMode="auto">
          <a:xfrm>
            <a:off x="6168912" y="5706529"/>
            <a:ext cx="1093837" cy="1440160"/>
          </a:xfrm>
          <a:prstGeom prst="roundRect">
            <a:avLst>
              <a:gd name="adj" fmla="val 6703"/>
            </a:avLst>
          </a:prstGeom>
          <a:solidFill>
            <a:srgbClr val="795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13" name="Tableau 41"/>
          <p:cNvGraphicFramePr>
            <a:graphicFrameLocks noGrp="1"/>
          </p:cNvGraphicFramePr>
          <p:nvPr/>
        </p:nvGraphicFramePr>
        <p:xfrm>
          <a:off x="3978091" y="5735315"/>
          <a:ext cx="3273782" cy="1433624"/>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103318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sociales</a:t>
                      </a:r>
                    </a:p>
                  </a:txBody>
                  <a:tcPr>
                    <a:lnL w="12700" algn="ctr">
                      <a:noFill/>
                    </a:lnL>
                    <a:lnT w="12700" algn="ctr">
                      <a:noFill/>
                    </a:lnT>
                    <a:solidFill>
                      <a:srgbClr val="79549B"/>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79549B"/>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79549B"/>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79549B"/>
                      </a:solidFill>
                    </a:lnL>
                    <a:lnR w="28575" algn="ctr">
                      <a:solidFill>
                        <a:srgbClr val="79549B"/>
                      </a:solidFill>
                    </a:lnR>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B w="12700" algn="ctr">
                      <a:solidFill>
                        <a:srgbClr val="79549B"/>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tc>
                  <a:txBody>
                    <a:bodyPr/>
                    <a:lstStyle/>
                    <a:p>
                      <a:pPr>
                        <a:defRPr/>
                      </a:pPr>
                      <a:endParaRPr lang="fr-FR" sz="800">
                        <a:latin typeface="Corbel"/>
                      </a:endParaRPr>
                    </a:p>
                  </a:txBody>
                  <a:tcPr>
                    <a:lnL w="28575" algn="ctr">
                      <a:solidFill>
                        <a:srgbClr val="79549B"/>
                      </a:solidFill>
                    </a:lnL>
                    <a:lnR w="28575" algn="ctr">
                      <a:solidFill>
                        <a:srgbClr val="79549B"/>
                      </a:solidFill>
                    </a:lnR>
                    <a:lnT w="12700" algn="ctr">
                      <a:solidFill>
                        <a:srgbClr val="79549B"/>
                      </a:solidFill>
                    </a:lnT>
                    <a:lnB w="12700" algn="ctr">
                      <a:solidFill>
                        <a:srgbClr val="79549B"/>
                      </a:solidFill>
                    </a:lnB>
                    <a:solidFill>
                      <a:schemeClr val="bg1"/>
                    </a:solidFill>
                  </a:tcPr>
                </a:tc>
                <a:extLst>
                  <a:ext uri="{0D108BD9-81ED-4DB2-BD59-A6C34878D82A}">
                    <a16:rowId xmlns:a16="http://schemas.microsoft.com/office/drawing/2014/main" val="10005"/>
                  </a:ext>
                </a:extLst>
              </a:tr>
            </a:tbl>
          </a:graphicData>
        </a:graphic>
      </p:graphicFrame>
      <p:sp>
        <p:nvSpPr>
          <p:cNvPr id="14" name="Rectangle à coins arrondis 42"/>
          <p:cNvSpPr/>
          <p:nvPr/>
        </p:nvSpPr>
        <p:spPr bwMode="auto">
          <a:xfrm>
            <a:off x="323184" y="8596821"/>
            <a:ext cx="1162472" cy="1440160"/>
          </a:xfrm>
          <a:prstGeom prst="roundRect">
            <a:avLst>
              <a:gd name="adj" fmla="val 6703"/>
            </a:avLst>
          </a:prstGeom>
          <a:solidFill>
            <a:srgbClr val="F97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5" name="Rectangle à coins arrondis 43"/>
          <p:cNvSpPr/>
          <p:nvPr/>
        </p:nvSpPr>
        <p:spPr bwMode="auto">
          <a:xfrm>
            <a:off x="1494259" y="8596821"/>
            <a:ext cx="990356" cy="1440160"/>
          </a:xfrm>
          <a:prstGeom prst="roundRect">
            <a:avLst>
              <a:gd name="adj" fmla="val 6703"/>
            </a:avLst>
          </a:prstGeom>
          <a:solidFill>
            <a:srgbClr val="F97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 name="Rectangle à coins arrondis 44"/>
          <p:cNvSpPr/>
          <p:nvPr/>
        </p:nvSpPr>
        <p:spPr bwMode="auto">
          <a:xfrm>
            <a:off x="2494140" y="8596821"/>
            <a:ext cx="1079864" cy="1440160"/>
          </a:xfrm>
          <a:prstGeom prst="roundRect">
            <a:avLst>
              <a:gd name="adj" fmla="val 6703"/>
            </a:avLst>
          </a:prstGeom>
          <a:solidFill>
            <a:srgbClr val="F97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17" name="Tableau 45"/>
          <p:cNvGraphicFramePr>
            <a:graphicFrameLocks noGrp="1"/>
          </p:cNvGraphicFramePr>
          <p:nvPr/>
        </p:nvGraphicFramePr>
        <p:xfrm>
          <a:off x="331951" y="8659068"/>
          <a:ext cx="3232784" cy="1433624"/>
        </p:xfrm>
        <a:graphic>
          <a:graphicData uri="http://schemas.openxmlformats.org/drawingml/2006/table">
            <a:tbl>
              <a:tblPr firstRow="1" bandRow="1"/>
              <a:tblGrid>
                <a:gridCol w="1160474">
                  <a:extLst>
                    <a:ext uri="{9D8B030D-6E8A-4147-A177-3AD203B41FA5}">
                      <a16:colId xmlns:a16="http://schemas.microsoft.com/office/drawing/2014/main" val="20000"/>
                    </a:ext>
                  </a:extLst>
                </a:gridCol>
                <a:gridCol w="99219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00000">
                <a:tc>
                  <a:txBody>
                    <a:bodyPr/>
                    <a:lstStyle/>
                    <a:p>
                      <a:pPr algn="ctr">
                        <a:defRPr/>
                      </a:pPr>
                      <a:r>
                        <a:rPr lang="fr-FR" sz="900">
                          <a:latin typeface="Corbel"/>
                        </a:rPr>
                        <a:t>Performances environnementales</a:t>
                      </a:r>
                    </a:p>
                  </a:txBody>
                  <a:tcPr>
                    <a:lnL w="12700" algn="ctr">
                      <a:noFill/>
                    </a:lnL>
                    <a:lnT w="12700" algn="ctr">
                      <a:noFill/>
                    </a:lnT>
                    <a:solidFill>
                      <a:srgbClr val="F9764C"/>
                    </a:solidFill>
                  </a:tcPr>
                </a:tc>
                <a:tc>
                  <a:txBody>
                    <a:bodyPr/>
                    <a:lstStyle/>
                    <a:p>
                      <a:pPr algn="ctr">
                        <a:defRPr/>
                      </a:pPr>
                      <a:r>
                        <a:rPr lang="fr-FR" sz="900">
                          <a:latin typeface="Corbel"/>
                        </a:rPr>
                        <a:t>Etat initial</a:t>
                      </a:r>
                      <a:endParaRPr/>
                    </a:p>
                    <a:p>
                      <a:pPr algn="ctr">
                        <a:defRPr/>
                      </a:pPr>
                      <a:r>
                        <a:rPr lang="fr-FR" sz="900">
                          <a:latin typeface="Corbel"/>
                        </a:rPr>
                        <a:t>(préciser année)</a:t>
                      </a:r>
                    </a:p>
                  </a:txBody>
                  <a:tcPr>
                    <a:lnT w="12700" algn="ctr">
                      <a:noFill/>
                    </a:lnT>
                    <a:solidFill>
                      <a:srgbClr val="F9764C"/>
                    </a:solidFill>
                  </a:tcPr>
                </a:tc>
                <a:tc>
                  <a:txBody>
                    <a:bodyPr/>
                    <a:lstStyle/>
                    <a:p>
                      <a:pPr algn="ctr">
                        <a:defRPr/>
                      </a:pPr>
                      <a:r>
                        <a:rPr lang="fr-FR" sz="900">
                          <a:latin typeface="Corbel"/>
                        </a:rPr>
                        <a:t>Etat actuel</a:t>
                      </a:r>
                      <a:endParaRPr/>
                    </a:p>
                    <a:p>
                      <a:pPr algn="ctr">
                        <a:defRPr/>
                      </a:pPr>
                      <a:r>
                        <a:rPr lang="fr-FR" sz="900">
                          <a:latin typeface="Corbel"/>
                        </a:rPr>
                        <a:t>(préciser année)</a:t>
                      </a:r>
                    </a:p>
                  </a:txBody>
                  <a:tcPr>
                    <a:lnR w="12700" algn="ctr">
                      <a:noFill/>
                    </a:lnR>
                    <a:lnT w="12700" algn="ctr">
                      <a:noFill/>
                    </a:lnT>
                    <a:solidFill>
                      <a:srgbClr val="F9764C"/>
                    </a:solidFill>
                  </a:tcPr>
                </a:tc>
                <a:extLst>
                  <a:ext uri="{0D108BD9-81ED-4DB2-BD59-A6C34878D82A}">
                    <a16:rowId xmlns:a16="http://schemas.microsoft.com/office/drawing/2014/main" val="10000"/>
                  </a:ext>
                </a:extLst>
              </a:tr>
              <a:tr h="203769">
                <a:tc>
                  <a:txBody>
                    <a:bodyPr/>
                    <a:lstStyle/>
                    <a:p>
                      <a:pPr>
                        <a:defRPr/>
                      </a:pPr>
                      <a:endParaRPr lang="fr-FR" sz="800">
                        <a:latin typeface="Corbel"/>
                      </a:endParaRPr>
                    </a:p>
                  </a:txBody>
                  <a:tcPr>
                    <a:lnL w="28575" algn="ctr">
                      <a:solidFill>
                        <a:srgbClr val="F9764C"/>
                      </a:solidFill>
                    </a:lnL>
                    <a:lnR w="28575" algn="ctr">
                      <a:solidFill>
                        <a:srgbClr val="F9764C"/>
                      </a:solidFill>
                    </a:lnR>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B w="12700" algn="ctr">
                      <a:solidFill>
                        <a:srgbClr val="F9764C"/>
                      </a:solidFill>
                    </a:lnB>
                    <a:solidFill>
                      <a:schemeClr val="bg1"/>
                    </a:solidFill>
                  </a:tcPr>
                </a:tc>
                <a:extLst>
                  <a:ext uri="{0D108BD9-81ED-4DB2-BD59-A6C34878D82A}">
                    <a16:rowId xmlns:a16="http://schemas.microsoft.com/office/drawing/2014/main" val="10001"/>
                  </a:ext>
                </a:extLst>
              </a:tr>
              <a:tr h="206432">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extLst>
                  <a:ext uri="{0D108BD9-81ED-4DB2-BD59-A6C34878D82A}">
                    <a16:rowId xmlns:a16="http://schemas.microsoft.com/office/drawing/2014/main" val="10002"/>
                  </a:ext>
                </a:extLst>
              </a:tr>
              <a:tr h="209096">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extLst>
                  <a:ext uri="{0D108BD9-81ED-4DB2-BD59-A6C34878D82A}">
                    <a16:rowId xmlns:a16="http://schemas.microsoft.com/office/drawing/2014/main" val="10003"/>
                  </a:ext>
                </a:extLst>
              </a:tr>
              <a:tr h="211760">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extLst>
                  <a:ext uri="{0D108BD9-81ED-4DB2-BD59-A6C34878D82A}">
                    <a16:rowId xmlns:a16="http://schemas.microsoft.com/office/drawing/2014/main" val="10004"/>
                  </a:ext>
                </a:extLst>
              </a:tr>
              <a:tr h="214424">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tc>
                  <a:txBody>
                    <a:bodyPr/>
                    <a:lstStyle/>
                    <a:p>
                      <a:pPr>
                        <a:defRPr/>
                      </a:pPr>
                      <a:endParaRPr lang="fr-FR" sz="800">
                        <a:latin typeface="Corbel"/>
                      </a:endParaRPr>
                    </a:p>
                  </a:txBody>
                  <a:tcPr>
                    <a:lnL w="28575" algn="ctr">
                      <a:solidFill>
                        <a:srgbClr val="F9764C"/>
                      </a:solidFill>
                    </a:lnL>
                    <a:lnR w="28575" algn="ctr">
                      <a:solidFill>
                        <a:srgbClr val="F9764C"/>
                      </a:solidFill>
                    </a:lnR>
                    <a:lnT w="12700" algn="ctr">
                      <a:solidFill>
                        <a:srgbClr val="F9764C"/>
                      </a:solidFill>
                    </a:lnT>
                    <a:lnB w="12700" algn="ctr">
                      <a:solidFill>
                        <a:srgbClr val="F9764C"/>
                      </a:solidFill>
                    </a:lnB>
                    <a:solidFill>
                      <a:schemeClr val="bg1"/>
                    </a:solidFill>
                  </a:tcPr>
                </a:tc>
                <a:extLst>
                  <a:ext uri="{0D108BD9-81ED-4DB2-BD59-A6C34878D82A}">
                    <a16:rowId xmlns:a16="http://schemas.microsoft.com/office/drawing/2014/main" val="10005"/>
                  </a:ext>
                </a:extLst>
              </a:tr>
            </a:tbl>
          </a:graphicData>
        </a:graphic>
      </p:graphicFrame>
      <p:sp>
        <p:nvSpPr>
          <p:cNvPr id="18" name="ZoneTexte 49"/>
          <p:cNvSpPr>
            <a:spLocks/>
          </p:cNvSpPr>
          <p:nvPr/>
        </p:nvSpPr>
        <p:spPr bwMode="auto">
          <a:xfrm>
            <a:off x="1044327" y="7278114"/>
            <a:ext cx="2326278" cy="923330"/>
          </a:xfrm>
          <a:prstGeom prst="rect">
            <a:avLst/>
          </a:prstGeom>
          <a:noFill/>
        </p:spPr>
        <p:txBody>
          <a:bodyPr wrap="none" rtlCol="0">
            <a:spAutoFit/>
          </a:bodyPr>
          <a:lstStyle/>
          <a:p>
            <a:pPr>
              <a:defRPr/>
            </a:pPr>
            <a:r>
              <a:rPr lang="fr-FR" sz="900" b="1" dirty="0">
                <a:solidFill>
                  <a:srgbClr val="03B3E5"/>
                </a:solidFill>
                <a:latin typeface="Arial"/>
                <a:cs typeface="Arial"/>
              </a:rPr>
              <a:t>Commentaires</a:t>
            </a:r>
            <a:endParaRPr dirty="0"/>
          </a:p>
          <a:p>
            <a:pPr>
              <a:defRPr/>
            </a:pPr>
            <a:endParaRPr lang="fr-FR" sz="900" b="1" dirty="0">
              <a:solidFill>
                <a:srgbClr val="F9764C"/>
              </a:solidFill>
              <a:latin typeface="Arial"/>
              <a:cs typeface="Arial"/>
            </a:endParaRPr>
          </a:p>
          <a:p>
            <a:pPr>
              <a:defRPr/>
            </a:pPr>
            <a:r>
              <a:rPr lang="fr-FR" sz="900" i="1" dirty="0"/>
              <a:t>Ga. </a:t>
            </a:r>
            <a:r>
              <a:rPr lang="fr-FR" sz="900" i="1" dirty="0" err="1"/>
              <a:t>Lumet</a:t>
            </a:r>
            <a:r>
              <a:rPr lang="fr-FR" sz="900" i="1" dirty="0"/>
              <a:t> </a:t>
            </a:r>
            <a:r>
              <a:rPr lang="fr-FR" sz="900" i="1" dirty="0" err="1"/>
              <a:t>autas</a:t>
            </a:r>
            <a:r>
              <a:rPr lang="fr-FR" sz="900" i="1" dirty="0"/>
              <a:t> </a:t>
            </a:r>
            <a:r>
              <a:rPr lang="fr-FR" sz="900" i="1" dirty="0" err="1"/>
              <a:t>rempore</a:t>
            </a:r>
            <a:r>
              <a:rPr lang="fr-FR" sz="900" i="1" dirty="0"/>
              <a:t> </a:t>
            </a:r>
            <a:r>
              <a:rPr lang="fr-FR" sz="900" i="1" dirty="0" err="1"/>
              <a:t>hendita,Ga</a:t>
            </a:r>
            <a:r>
              <a:rPr lang="fr-FR" sz="900" i="1" dirty="0"/>
              <a:t>. </a:t>
            </a:r>
            <a:r>
              <a:rPr lang="fr-FR" sz="900" i="1" dirty="0" err="1"/>
              <a:t>Lumet</a:t>
            </a:r>
            <a:endParaRPr lang="fr-FR" sz="900" i="1" dirty="0"/>
          </a:p>
          <a:p>
            <a:pPr>
              <a:defRPr/>
            </a:pPr>
            <a:r>
              <a:rPr lang="pt-BR" sz="900" i="1" dirty="0"/>
              <a:t>autas rempore hendita Ga. Lumet autas</a:t>
            </a:r>
            <a:endParaRPr dirty="0"/>
          </a:p>
          <a:p>
            <a:pPr>
              <a:defRPr/>
            </a:pPr>
            <a:r>
              <a:rPr lang="fr-FR" sz="900" i="1" dirty="0" err="1"/>
              <a:t>rempore</a:t>
            </a:r>
            <a:r>
              <a:rPr lang="fr-FR" sz="900" i="1" dirty="0"/>
              <a:t> </a:t>
            </a:r>
            <a:r>
              <a:rPr lang="fr-FR" sz="900" i="1" dirty="0" err="1"/>
              <a:t>hendita</a:t>
            </a:r>
            <a:r>
              <a:rPr lang="fr-FR" sz="900" i="1" dirty="0"/>
              <a:t> Ga. </a:t>
            </a:r>
            <a:r>
              <a:rPr lang="fr-FR" sz="900" i="1" dirty="0" err="1"/>
              <a:t>Lumet</a:t>
            </a:r>
            <a:r>
              <a:rPr lang="fr-FR" sz="900" i="1" dirty="0"/>
              <a:t> </a:t>
            </a:r>
            <a:r>
              <a:rPr lang="fr-FR" sz="900" i="1" dirty="0" err="1"/>
              <a:t>autas</a:t>
            </a:r>
            <a:r>
              <a:rPr lang="fr-FR" sz="900" i="1" dirty="0"/>
              <a:t> </a:t>
            </a:r>
            <a:r>
              <a:rPr lang="fr-FR" sz="900" i="1" dirty="0" err="1"/>
              <a:t>rempore</a:t>
            </a:r>
            <a:endParaRPr lang="fr-FR" sz="900" i="1" dirty="0"/>
          </a:p>
          <a:p>
            <a:pPr>
              <a:defRPr/>
            </a:pPr>
            <a:r>
              <a:rPr lang="pt-BR" sz="900" i="1" dirty="0"/>
              <a:t>hendita Ga. Lumet autas rempore hendita Ga.</a:t>
            </a:r>
            <a:endParaRPr lang="fr-FR" sz="900" b="1" dirty="0">
              <a:latin typeface="Arial"/>
              <a:cs typeface="Arial"/>
            </a:endParaRPr>
          </a:p>
        </p:txBody>
      </p:sp>
      <p:sp>
        <p:nvSpPr>
          <p:cNvPr id="19" name="ZoneTexte 58"/>
          <p:cNvSpPr>
            <a:spLocks/>
          </p:cNvSpPr>
          <p:nvPr/>
        </p:nvSpPr>
        <p:spPr bwMode="auto">
          <a:xfrm>
            <a:off x="4716735" y="7278114"/>
            <a:ext cx="2326278" cy="923330"/>
          </a:xfrm>
          <a:prstGeom prst="rect">
            <a:avLst/>
          </a:prstGeom>
          <a:noFill/>
        </p:spPr>
        <p:txBody>
          <a:bodyPr wrap="none" rtlCol="0">
            <a:spAutoFit/>
          </a:bodyPr>
          <a:lstStyle/>
          <a:p>
            <a:pPr>
              <a:defRPr/>
            </a:pPr>
            <a:r>
              <a:rPr lang="fr-FR" sz="900" b="1">
                <a:solidFill>
                  <a:srgbClr val="79549B"/>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sp>
        <p:nvSpPr>
          <p:cNvPr id="20" name="ZoneTexte 59"/>
          <p:cNvSpPr>
            <a:spLocks/>
          </p:cNvSpPr>
          <p:nvPr/>
        </p:nvSpPr>
        <p:spPr bwMode="auto">
          <a:xfrm>
            <a:off x="4579248" y="8980539"/>
            <a:ext cx="2673975" cy="923330"/>
          </a:xfrm>
          <a:prstGeom prst="rect">
            <a:avLst/>
          </a:prstGeom>
          <a:noFill/>
        </p:spPr>
        <p:txBody>
          <a:bodyPr wrap="square" rtlCol="0">
            <a:spAutoFit/>
          </a:bodyPr>
          <a:lstStyle/>
          <a:p>
            <a:pPr>
              <a:defRPr/>
            </a:pPr>
            <a:r>
              <a:rPr lang="fr-FR" sz="900" b="1">
                <a:solidFill>
                  <a:srgbClr val="F9764C"/>
                </a:solidFill>
                <a:latin typeface="Arial"/>
                <a:cs typeface="Arial"/>
              </a:rPr>
              <a:t>Commentaires</a:t>
            </a:r>
            <a:endParaRPr/>
          </a:p>
          <a:p>
            <a:pPr>
              <a:defRPr/>
            </a:pPr>
            <a:endParaRPr lang="fr-FR" sz="900" b="1">
              <a:solidFill>
                <a:srgbClr val="F9764C"/>
              </a:solidFill>
              <a:latin typeface="Arial"/>
              <a:cs typeface="Arial"/>
            </a:endParaRPr>
          </a:p>
          <a:p>
            <a:pPr>
              <a:defRPr/>
            </a:pPr>
            <a:r>
              <a:rPr lang="fr-FR" sz="900" i="1"/>
              <a:t>Ga. Lumet autas rempore hendita,Ga. Lumet</a:t>
            </a:r>
          </a:p>
          <a:p>
            <a:pPr>
              <a:defRPr/>
            </a:pPr>
            <a:r>
              <a:rPr lang="pt-BR" sz="900" i="1"/>
              <a:t>autas rempore hendita Ga. Lumet autas</a:t>
            </a:r>
            <a:endParaRPr/>
          </a:p>
          <a:p>
            <a:pPr>
              <a:defRPr/>
            </a:pPr>
            <a:r>
              <a:rPr lang="fr-FR" sz="900" i="1"/>
              <a:t>rempore hendita Ga. Lumet autas rempore</a:t>
            </a:r>
          </a:p>
          <a:p>
            <a:pPr>
              <a:defRPr/>
            </a:pPr>
            <a:r>
              <a:rPr lang="pt-BR" sz="900" i="1"/>
              <a:t>hendita Ga. Lumet autas rempore hendita Ga.</a:t>
            </a:r>
            <a:endParaRPr lang="fr-FR" sz="900" b="1">
              <a:latin typeface="Arial"/>
              <a:cs typeface="Arial"/>
            </a:endParaRPr>
          </a:p>
        </p:txBody>
      </p:sp>
      <p:pic>
        <p:nvPicPr>
          <p:cNvPr id="21" name="Picture 8" descr="R:\DATA_PRIV\DATA_DEPHY\2013\02_PILOTAGE_PROJET\07_TRANSFERT_30000\07_Boite à outils\GT fiches valorisation\Trames fiches 30 000\Fiches pratiques remarquables\fiche remarquable GCPE\GCPE-R-10.png"/>
          <p:cNvPicPr>
            <a:picLocks noChangeAspect="1" noChangeArrowheads="1"/>
          </p:cNvPicPr>
          <p:nvPr/>
        </p:nvPicPr>
        <p:blipFill>
          <a:blip r:embed="rId3"/>
          <a:stretch/>
        </p:blipFill>
        <p:spPr bwMode="auto">
          <a:xfrm>
            <a:off x="8081963" y="6148388"/>
            <a:ext cx="182562" cy="182562"/>
          </a:xfrm>
          <a:prstGeom prst="rect">
            <a:avLst/>
          </a:prstGeom>
          <a:noFill/>
        </p:spPr>
      </p:pic>
      <p:pic>
        <p:nvPicPr>
          <p:cNvPr id="22" name="Picture 9" descr="R:\DATA_PRIV\DATA_DEPHY\2013\02_PILOTAGE_PROJET\07_TRANSFERT_30000\07_Boite à outils\GT fiches valorisation\Trames fiches 30 000\Fiches pratiques remarquables\fiche remarquable GCPE\GCPE-R-11.png"/>
          <p:cNvPicPr>
            <a:picLocks noChangeAspect="1" noChangeArrowheads="1"/>
          </p:cNvPicPr>
          <p:nvPr/>
        </p:nvPicPr>
        <p:blipFill>
          <a:blip r:embed="rId4"/>
          <a:stretch/>
        </p:blipFill>
        <p:spPr bwMode="auto">
          <a:xfrm>
            <a:off x="8081963" y="6427403"/>
            <a:ext cx="182562" cy="182562"/>
          </a:xfrm>
          <a:prstGeom prst="rect">
            <a:avLst/>
          </a:prstGeom>
          <a:noFill/>
        </p:spPr>
      </p:pic>
      <p:pic>
        <p:nvPicPr>
          <p:cNvPr id="23" name="Picture 10" descr="R:\DATA_PRIV\DATA_DEPHY\2013\02_PILOTAGE_PROJET\07_TRANSFERT_30000\07_Boite à outils\GT fiches valorisation\Trames fiches 30 000\Fiches pratiques remarquables\fiche remarquable GCPE\GCPE-R-12.png"/>
          <p:cNvPicPr>
            <a:picLocks noChangeAspect="1" noChangeArrowheads="1"/>
          </p:cNvPicPr>
          <p:nvPr/>
        </p:nvPicPr>
        <p:blipFill>
          <a:blip r:embed="rId5"/>
          <a:stretch/>
        </p:blipFill>
        <p:spPr bwMode="auto">
          <a:xfrm>
            <a:off x="8091488" y="6735763"/>
            <a:ext cx="182562" cy="182562"/>
          </a:xfrm>
          <a:prstGeom prst="rect">
            <a:avLst/>
          </a:prstGeom>
          <a:noFill/>
        </p:spPr>
      </p:pic>
      <p:sp>
        <p:nvSpPr>
          <p:cNvPr id="24" name="Espace réservé du texte 1"/>
          <p:cNvSpPr>
            <a:spLocks noGrp="1"/>
          </p:cNvSpPr>
          <p:nvPr>
            <p:ph type="body" sz="quarter" idx="13"/>
          </p:nvPr>
        </p:nvSpPr>
        <p:spPr bwMode="auto"/>
        <p:txBody>
          <a:bodyPr/>
          <a:lstStyle/>
          <a:p>
            <a:pPr>
              <a:defRPr/>
            </a:pPr>
            <a:r>
              <a:rPr lang="fr-FR"/>
              <a:t>Lorem ipsum dolor sit amet, consectetuer</a:t>
            </a:r>
          </a:p>
          <a:p>
            <a:pPr>
              <a:defRPr/>
            </a:pPr>
            <a:r>
              <a:rPr lang="sv-SE"/>
              <a:t>adipiscing elit, sed diam nonummy nibh euismod</a:t>
            </a:r>
            <a:endParaRPr/>
          </a:p>
          <a:p>
            <a:pPr>
              <a:defRPr/>
            </a:pPr>
            <a:r>
              <a:rPr lang="fr-FR"/>
              <a:t>tincidunt ut laoreet dolore magna aliquam erat</a:t>
            </a:r>
            <a:endParaRPr/>
          </a:p>
          <a:p>
            <a:pPr>
              <a:defRPr/>
            </a:pPr>
            <a:r>
              <a:rPr lang="fr-FR"/>
              <a:t>volutpat. Ut wisi enim ad minim veniam, quis</a:t>
            </a:r>
          </a:p>
          <a:p>
            <a:pPr>
              <a:defRPr/>
            </a:pPr>
            <a:r>
              <a:rPr lang="fr-FR"/>
              <a:t>nostrud exerci tation ullamcorper suscipit lobortis</a:t>
            </a:r>
          </a:p>
          <a:p>
            <a:pPr>
              <a:defRPr/>
            </a:pPr>
            <a:r>
              <a:rPr lang="pt-BR"/>
              <a:t>nisl ut aliquip ex ea commodo consequat. Duis</a:t>
            </a:r>
            <a:endParaRPr/>
          </a:p>
          <a:p>
            <a:pPr>
              <a:defRPr/>
            </a:pPr>
            <a:r>
              <a:rPr lang="fr-FR"/>
              <a:t>autem vel eum iriure dolor in hendrerit in</a:t>
            </a:r>
            <a:endParaRPr/>
          </a:p>
          <a:p>
            <a:pPr>
              <a:defRPr/>
            </a:pPr>
            <a:r>
              <a:rPr lang="fr-FR"/>
              <a:t>vulputate velit esse molestie consequat, vel illum</a:t>
            </a:r>
          </a:p>
          <a:p>
            <a:pPr>
              <a:defRPr/>
            </a:pPr>
            <a:r>
              <a:rPr lang="fr-FR"/>
              <a:t>dolore eu feugiat nulla facilisis at vero eros et</a:t>
            </a:r>
            <a:endParaRPr/>
          </a:p>
          <a:p>
            <a:pPr>
              <a:defRPr/>
            </a:pPr>
            <a:r>
              <a:rPr lang="it-IT"/>
              <a:t>accumsan et iusto odio dignissim qui blandit</a:t>
            </a:r>
            <a:endParaRPr/>
          </a:p>
          <a:p>
            <a:pPr>
              <a:defRPr/>
            </a:pPr>
            <a:r>
              <a:rPr lang="fr-FR"/>
              <a:t>praesent luptatum zzril delenit augue duis dolore</a:t>
            </a:r>
          </a:p>
          <a:p>
            <a:pPr>
              <a:defRPr/>
            </a:pPr>
            <a:r>
              <a:rPr lang="fr-FR"/>
              <a:t>te feugait nulla facilisi.</a:t>
            </a:r>
            <a:endParaRPr/>
          </a:p>
          <a:p>
            <a:pPr>
              <a:defRPr/>
            </a:pPr>
            <a:r>
              <a:rPr lang="fr-FR"/>
              <a:t>Lorem ipsum dolor sit amet, cons ectetuer</a:t>
            </a:r>
          </a:p>
          <a:p>
            <a:pPr>
              <a:defRPr/>
            </a:pPr>
            <a:r>
              <a:rPr lang="sv-SE"/>
              <a:t>adipiscing elit, sed diam nonummy nibh euismod</a:t>
            </a:r>
            <a:endParaRPr/>
          </a:p>
          <a:p>
            <a:pPr>
              <a:defRPr/>
            </a:pPr>
            <a:r>
              <a:rPr lang="fr-FR"/>
              <a:t>tincidunt ut laoreet dolore magna aliquam erat</a:t>
            </a:r>
            <a:endParaRPr/>
          </a:p>
          <a:p>
            <a:pPr>
              <a:defRPr/>
            </a:pPr>
            <a:r>
              <a:rPr lang="fr-FR"/>
              <a:t>volutpat. Ut wisi enim ad minim veniam, quis</a:t>
            </a:r>
          </a:p>
          <a:p>
            <a:pPr>
              <a:defRPr/>
            </a:pPr>
            <a:r>
              <a:rPr lang="fr-FR"/>
              <a:t>nostrud exerci tation ullamcorper suscipit lobortis</a:t>
            </a:r>
          </a:p>
          <a:p>
            <a:pPr>
              <a:defRPr/>
            </a:pPr>
            <a:r>
              <a:rPr lang="pt-BR"/>
              <a:t>nisl ut aliquip ex ea commodo consequat</a:t>
            </a:r>
            <a:endParaRPr lang="fr-FR"/>
          </a:p>
          <a:p>
            <a:pPr lvl="0">
              <a:defRPr/>
            </a:pPr>
            <a:endParaRPr lang="fr-FR"/>
          </a:p>
          <a:p>
            <a:pPr>
              <a:defRPr/>
            </a:pPr>
            <a:endParaRPr lang="fr-FR"/>
          </a:p>
        </p:txBody>
      </p:sp>
      <p:pic>
        <p:nvPicPr>
          <p:cNvPr id="25" name="Image 46"/>
          <p:cNvPicPr>
            <a:picLocks noChangeAspect="1"/>
          </p:cNvPicPr>
          <p:nvPr/>
        </p:nvPicPr>
        <p:blipFill>
          <a:blip r:embed="rId6"/>
          <a:stretch/>
        </p:blipFill>
        <p:spPr bwMode="auto">
          <a:xfrm>
            <a:off x="-755873" y="2060063"/>
            <a:ext cx="359999" cy="360760"/>
          </a:xfrm>
          <a:prstGeom prst="rect">
            <a:avLst/>
          </a:prstGeom>
        </p:spPr>
      </p:pic>
      <p:pic>
        <p:nvPicPr>
          <p:cNvPr id="26" name="Image 47"/>
          <p:cNvPicPr>
            <a:picLocks noChangeAspect="1"/>
          </p:cNvPicPr>
          <p:nvPr/>
        </p:nvPicPr>
        <p:blipFill>
          <a:blip r:embed="rId7"/>
          <a:stretch/>
        </p:blipFill>
        <p:spPr bwMode="auto">
          <a:xfrm>
            <a:off x="-6214078" y="2060063"/>
            <a:ext cx="359999" cy="360761"/>
          </a:xfrm>
          <a:prstGeom prst="rect">
            <a:avLst/>
          </a:prstGeom>
        </p:spPr>
      </p:pic>
      <p:pic>
        <p:nvPicPr>
          <p:cNvPr id="27" name="Image 48"/>
          <p:cNvPicPr>
            <a:picLocks noChangeAspect="1"/>
          </p:cNvPicPr>
          <p:nvPr/>
        </p:nvPicPr>
        <p:blipFill>
          <a:blip r:embed="rId8"/>
          <a:stretch/>
        </p:blipFill>
        <p:spPr bwMode="auto">
          <a:xfrm>
            <a:off x="-5048688" y="2060443"/>
            <a:ext cx="360000" cy="360000"/>
          </a:xfrm>
          <a:prstGeom prst="rect">
            <a:avLst/>
          </a:prstGeom>
        </p:spPr>
      </p:pic>
      <p:pic>
        <p:nvPicPr>
          <p:cNvPr id="28" name="Image 50"/>
          <p:cNvPicPr>
            <a:picLocks noChangeAspect="1"/>
          </p:cNvPicPr>
          <p:nvPr/>
        </p:nvPicPr>
        <p:blipFill>
          <a:blip r:embed="rId9"/>
          <a:stretch/>
        </p:blipFill>
        <p:spPr bwMode="auto">
          <a:xfrm>
            <a:off x="-2864662" y="2060443"/>
            <a:ext cx="360000" cy="360000"/>
          </a:xfrm>
          <a:prstGeom prst="rect">
            <a:avLst/>
          </a:prstGeom>
          <a:noFill/>
          <a:ln>
            <a:noFill/>
          </a:ln>
        </p:spPr>
      </p:pic>
      <p:pic>
        <p:nvPicPr>
          <p:cNvPr id="29" name="Image 51"/>
          <p:cNvPicPr>
            <a:picLocks noChangeAspect="1"/>
          </p:cNvPicPr>
          <p:nvPr/>
        </p:nvPicPr>
        <p:blipFill>
          <a:blip r:embed="rId10"/>
          <a:stretch/>
        </p:blipFill>
        <p:spPr bwMode="auto">
          <a:xfrm>
            <a:off x="-6212442" y="2973393"/>
            <a:ext cx="360000" cy="360000"/>
          </a:xfrm>
          <a:prstGeom prst="rect">
            <a:avLst/>
          </a:prstGeom>
        </p:spPr>
      </p:pic>
      <p:pic>
        <p:nvPicPr>
          <p:cNvPr id="30" name="Image 52"/>
          <p:cNvPicPr>
            <a:picLocks noChangeAspect="1"/>
          </p:cNvPicPr>
          <p:nvPr/>
        </p:nvPicPr>
        <p:blipFill>
          <a:blip r:embed="rId11"/>
          <a:stretch/>
        </p:blipFill>
        <p:spPr bwMode="auto">
          <a:xfrm>
            <a:off x="-1778099" y="2060824"/>
            <a:ext cx="359999" cy="359240"/>
          </a:xfrm>
          <a:prstGeom prst="rect">
            <a:avLst/>
          </a:prstGeom>
        </p:spPr>
      </p:pic>
      <p:pic>
        <p:nvPicPr>
          <p:cNvPr id="31" name="Image 53"/>
          <p:cNvPicPr>
            <a:picLocks noChangeAspect="1"/>
          </p:cNvPicPr>
          <p:nvPr/>
        </p:nvPicPr>
        <p:blipFill>
          <a:blip r:embed="rId12"/>
          <a:stretch/>
        </p:blipFill>
        <p:spPr bwMode="auto">
          <a:xfrm>
            <a:off x="-3959980" y="2060443"/>
            <a:ext cx="360000" cy="360000"/>
          </a:xfrm>
          <a:prstGeom prst="rect">
            <a:avLst/>
          </a:prstGeom>
        </p:spPr>
      </p:pic>
      <p:pic>
        <p:nvPicPr>
          <p:cNvPr id="32" name="Image 54"/>
          <p:cNvPicPr>
            <a:picLocks noChangeAspect="1"/>
          </p:cNvPicPr>
          <p:nvPr/>
        </p:nvPicPr>
        <p:blipFill>
          <a:blip r:embed="rId13"/>
          <a:stretch/>
        </p:blipFill>
        <p:spPr bwMode="auto">
          <a:xfrm>
            <a:off x="-3841014" y="3027778"/>
            <a:ext cx="360000" cy="360000"/>
          </a:xfrm>
          <a:prstGeom prst="rect">
            <a:avLst/>
          </a:prstGeom>
        </p:spPr>
      </p:pic>
      <p:pic>
        <p:nvPicPr>
          <p:cNvPr id="33" name="Image 55"/>
          <p:cNvPicPr>
            <a:picLocks noChangeAspect="1"/>
          </p:cNvPicPr>
          <p:nvPr/>
        </p:nvPicPr>
        <p:blipFill>
          <a:blip r:embed="rId14"/>
          <a:stretch/>
        </p:blipFill>
        <p:spPr bwMode="auto">
          <a:xfrm>
            <a:off x="-1600304" y="3000586"/>
            <a:ext cx="359240" cy="359999"/>
          </a:xfrm>
          <a:prstGeom prst="rect">
            <a:avLst/>
          </a:prstGeom>
        </p:spPr>
      </p:pic>
      <p:sp>
        <p:nvSpPr>
          <p:cNvPr id="34" name="ZoneTexte 56"/>
          <p:cNvSpPr>
            <a:spLocks/>
          </p:cNvSpPr>
          <p:nvPr/>
        </p:nvSpPr>
        <p:spPr bwMode="auto">
          <a:xfrm>
            <a:off x="-6550071" y="2425327"/>
            <a:ext cx="1062738" cy="307777"/>
          </a:xfrm>
          <a:prstGeom prst="rect">
            <a:avLst/>
          </a:prstGeom>
          <a:noFill/>
        </p:spPr>
        <p:txBody>
          <a:bodyPr wrap="square" rtlCol="0">
            <a:spAutoFit/>
          </a:bodyPr>
          <a:lstStyle/>
          <a:p>
            <a:pPr>
              <a:defRPr/>
            </a:pPr>
            <a:r>
              <a:rPr lang="fr-FR" sz="1400"/>
              <a:t>Forte pluie</a:t>
            </a:r>
          </a:p>
        </p:txBody>
      </p:sp>
      <p:sp>
        <p:nvSpPr>
          <p:cNvPr id="35" name="ZoneTexte 57"/>
          <p:cNvSpPr>
            <a:spLocks/>
          </p:cNvSpPr>
          <p:nvPr/>
        </p:nvSpPr>
        <p:spPr bwMode="auto">
          <a:xfrm>
            <a:off x="-5238445" y="2425327"/>
            <a:ext cx="1324934" cy="307777"/>
          </a:xfrm>
          <a:prstGeom prst="rect">
            <a:avLst/>
          </a:prstGeom>
          <a:noFill/>
        </p:spPr>
        <p:txBody>
          <a:bodyPr wrap="square" rtlCol="0">
            <a:spAutoFit/>
          </a:bodyPr>
          <a:lstStyle/>
          <a:p>
            <a:pPr>
              <a:defRPr/>
            </a:pPr>
            <a:r>
              <a:rPr lang="fr-FR" sz="1400"/>
              <a:t>Inondation</a:t>
            </a:r>
          </a:p>
        </p:txBody>
      </p:sp>
      <p:sp>
        <p:nvSpPr>
          <p:cNvPr id="36" name="ZoneTexte 60"/>
          <p:cNvSpPr>
            <a:spLocks/>
          </p:cNvSpPr>
          <p:nvPr/>
        </p:nvSpPr>
        <p:spPr bwMode="auto">
          <a:xfrm>
            <a:off x="-4143481" y="2425327"/>
            <a:ext cx="1324934" cy="307777"/>
          </a:xfrm>
          <a:prstGeom prst="rect">
            <a:avLst/>
          </a:prstGeom>
          <a:noFill/>
        </p:spPr>
        <p:txBody>
          <a:bodyPr wrap="square" rtlCol="0">
            <a:spAutoFit/>
          </a:bodyPr>
          <a:lstStyle/>
          <a:p>
            <a:pPr>
              <a:defRPr/>
            </a:pPr>
            <a:r>
              <a:rPr lang="fr-FR" sz="1400"/>
              <a:t>Grêle</a:t>
            </a:r>
          </a:p>
        </p:txBody>
      </p:sp>
      <p:sp>
        <p:nvSpPr>
          <p:cNvPr id="37" name="ZoneTexte 61"/>
          <p:cNvSpPr>
            <a:spLocks/>
          </p:cNvSpPr>
          <p:nvPr/>
        </p:nvSpPr>
        <p:spPr bwMode="auto">
          <a:xfrm>
            <a:off x="-3155169" y="2425327"/>
            <a:ext cx="1324934" cy="307777"/>
          </a:xfrm>
          <a:prstGeom prst="rect">
            <a:avLst/>
          </a:prstGeom>
          <a:noFill/>
        </p:spPr>
        <p:txBody>
          <a:bodyPr wrap="square" rtlCol="0">
            <a:spAutoFit/>
          </a:bodyPr>
          <a:lstStyle/>
          <a:p>
            <a:pPr>
              <a:defRPr/>
            </a:pPr>
            <a:r>
              <a:rPr lang="fr-FR" sz="1400"/>
              <a:t>Sécheresse</a:t>
            </a:r>
          </a:p>
        </p:txBody>
      </p:sp>
      <p:sp>
        <p:nvSpPr>
          <p:cNvPr id="38" name="ZoneTexte 62"/>
          <p:cNvSpPr>
            <a:spLocks/>
          </p:cNvSpPr>
          <p:nvPr/>
        </p:nvSpPr>
        <p:spPr bwMode="auto">
          <a:xfrm>
            <a:off x="-1916689" y="2317605"/>
            <a:ext cx="1324934" cy="523220"/>
          </a:xfrm>
          <a:prstGeom prst="rect">
            <a:avLst/>
          </a:prstGeom>
          <a:noFill/>
        </p:spPr>
        <p:txBody>
          <a:bodyPr wrap="square" rtlCol="0">
            <a:spAutoFit/>
          </a:bodyPr>
          <a:lstStyle/>
          <a:p>
            <a:pPr>
              <a:defRPr/>
            </a:pPr>
            <a:r>
              <a:rPr lang="fr-FR" sz="1400"/>
              <a:t>Orage / Cyclones</a:t>
            </a:r>
          </a:p>
        </p:txBody>
      </p:sp>
      <p:sp>
        <p:nvSpPr>
          <p:cNvPr id="39" name="ZoneTexte 63"/>
          <p:cNvSpPr>
            <a:spLocks/>
          </p:cNvSpPr>
          <p:nvPr/>
        </p:nvSpPr>
        <p:spPr bwMode="auto">
          <a:xfrm>
            <a:off x="-871092" y="2425327"/>
            <a:ext cx="763291" cy="307777"/>
          </a:xfrm>
          <a:prstGeom prst="rect">
            <a:avLst/>
          </a:prstGeom>
          <a:noFill/>
        </p:spPr>
        <p:txBody>
          <a:bodyPr wrap="square" rtlCol="0">
            <a:spAutoFit/>
          </a:bodyPr>
          <a:lstStyle/>
          <a:p>
            <a:pPr>
              <a:defRPr/>
            </a:pPr>
            <a:r>
              <a:rPr lang="fr-FR" sz="1400"/>
              <a:t>Gelées</a:t>
            </a:r>
          </a:p>
        </p:txBody>
      </p:sp>
      <p:sp>
        <p:nvSpPr>
          <p:cNvPr id="40" name="ZoneTexte 64"/>
          <p:cNvSpPr>
            <a:spLocks/>
          </p:cNvSpPr>
          <p:nvPr/>
        </p:nvSpPr>
        <p:spPr bwMode="auto">
          <a:xfrm>
            <a:off x="-6738414" y="3463789"/>
            <a:ext cx="2161787" cy="523220"/>
          </a:xfrm>
          <a:prstGeom prst="rect">
            <a:avLst/>
          </a:prstGeom>
          <a:noFill/>
        </p:spPr>
        <p:txBody>
          <a:bodyPr wrap="square" rtlCol="0">
            <a:spAutoFit/>
          </a:bodyPr>
          <a:lstStyle/>
          <a:p>
            <a:pPr>
              <a:defRPr/>
            </a:pPr>
            <a:r>
              <a:rPr lang="fr-FR" sz="1400"/>
              <a:t>Pression anormalement forte en ravageurs</a:t>
            </a:r>
          </a:p>
        </p:txBody>
      </p:sp>
      <p:sp>
        <p:nvSpPr>
          <p:cNvPr id="41" name="ZoneTexte 65"/>
          <p:cNvSpPr>
            <a:spLocks/>
          </p:cNvSpPr>
          <p:nvPr/>
        </p:nvSpPr>
        <p:spPr bwMode="auto">
          <a:xfrm>
            <a:off x="-4591504" y="3470278"/>
            <a:ext cx="2161787" cy="523220"/>
          </a:xfrm>
          <a:prstGeom prst="rect">
            <a:avLst/>
          </a:prstGeom>
          <a:noFill/>
        </p:spPr>
        <p:txBody>
          <a:bodyPr wrap="square" rtlCol="0">
            <a:spAutoFit/>
          </a:bodyPr>
          <a:lstStyle/>
          <a:p>
            <a:pPr>
              <a:defRPr/>
            </a:pPr>
            <a:r>
              <a:rPr lang="fr-FR" sz="1400"/>
              <a:t>Pression anormalement forte en adventices</a:t>
            </a:r>
          </a:p>
        </p:txBody>
      </p:sp>
      <p:sp>
        <p:nvSpPr>
          <p:cNvPr id="42" name="ZoneTexte 66"/>
          <p:cNvSpPr>
            <a:spLocks/>
          </p:cNvSpPr>
          <p:nvPr/>
        </p:nvSpPr>
        <p:spPr bwMode="auto">
          <a:xfrm>
            <a:off x="-2405029" y="3463789"/>
            <a:ext cx="2161787" cy="523220"/>
          </a:xfrm>
          <a:prstGeom prst="rect">
            <a:avLst/>
          </a:prstGeom>
          <a:noFill/>
        </p:spPr>
        <p:txBody>
          <a:bodyPr wrap="square" rtlCol="0">
            <a:spAutoFit/>
          </a:bodyPr>
          <a:lstStyle/>
          <a:p>
            <a:pPr>
              <a:defRPr/>
            </a:pPr>
            <a:r>
              <a:rPr lang="fr-FR" sz="1400"/>
              <a:t>Pression anormalement forte en maladie</a:t>
            </a:r>
          </a:p>
        </p:txBody>
      </p:sp>
      <p:pic>
        <p:nvPicPr>
          <p:cNvPr id="43" name="Image 67"/>
          <p:cNvPicPr>
            <a:picLocks noChangeAspect="1"/>
          </p:cNvPicPr>
          <p:nvPr/>
        </p:nvPicPr>
        <p:blipFill>
          <a:blip r:embed="rId15"/>
          <a:stretch/>
        </p:blipFill>
        <p:spPr bwMode="auto">
          <a:xfrm>
            <a:off x="-1509532" y="3993498"/>
            <a:ext cx="360000" cy="360000"/>
          </a:xfrm>
          <a:prstGeom prst="rect">
            <a:avLst/>
          </a:prstGeom>
        </p:spPr>
      </p:pic>
      <p:sp>
        <p:nvSpPr>
          <p:cNvPr id="44" name="ZoneTexte 68"/>
          <p:cNvSpPr>
            <a:spLocks/>
          </p:cNvSpPr>
          <p:nvPr/>
        </p:nvSpPr>
        <p:spPr bwMode="auto">
          <a:xfrm>
            <a:off x="-2231159" y="4408806"/>
            <a:ext cx="2161787" cy="307777"/>
          </a:xfrm>
          <a:prstGeom prst="rect">
            <a:avLst/>
          </a:prstGeom>
          <a:noFill/>
        </p:spPr>
        <p:txBody>
          <a:bodyPr wrap="square" rtlCol="0">
            <a:spAutoFit/>
          </a:bodyPr>
          <a:lstStyle/>
          <a:p>
            <a:pPr>
              <a:defRPr/>
            </a:pPr>
            <a:r>
              <a:rPr lang="fr-FR" sz="1400"/>
              <a:t>Lutte par conservation</a:t>
            </a:r>
          </a:p>
        </p:txBody>
      </p:sp>
      <p:pic>
        <p:nvPicPr>
          <p:cNvPr id="45" name="Picture 3" descr="R:\DATA_PRIV\DATA_DEPHY\2013\02_PILOTAGE_PROJET\07_TRANSFERT_30000\07_Boite à outils\GT fiches valorisation\Trames fiches 30 000\Fiches pratiques remarquables\fiche remarquable arboriculture\arboriculture-R-10.png"/>
          <p:cNvPicPr>
            <a:picLocks noChangeAspect="1" noChangeArrowheads="1"/>
          </p:cNvPicPr>
          <p:nvPr/>
        </p:nvPicPr>
        <p:blipFill>
          <a:blip r:embed="rId16"/>
          <a:stretch/>
        </p:blipFill>
        <p:spPr bwMode="auto">
          <a:xfrm>
            <a:off x="-598287" y="5697262"/>
            <a:ext cx="182563" cy="182562"/>
          </a:xfrm>
          <a:prstGeom prst="rect">
            <a:avLst/>
          </a:prstGeom>
          <a:noFill/>
        </p:spPr>
      </p:pic>
      <p:pic>
        <p:nvPicPr>
          <p:cNvPr id="46" name="Picture 4" descr="R:\DATA_PRIV\DATA_DEPHY\2013\02_PILOTAGE_PROJET\07_TRANSFERT_30000\07_Boite à outils\GT fiches valorisation\Trames fiches 30 000\Fiches pratiques remarquables\fiche remarquable arboriculture\arboriculture-R-11.png"/>
          <p:cNvPicPr>
            <a:picLocks noChangeAspect="1" noChangeArrowheads="1"/>
          </p:cNvPicPr>
          <p:nvPr/>
        </p:nvPicPr>
        <p:blipFill>
          <a:blip r:embed="rId4"/>
          <a:stretch/>
        </p:blipFill>
        <p:spPr bwMode="auto">
          <a:xfrm>
            <a:off x="-598288" y="5981130"/>
            <a:ext cx="182563" cy="182562"/>
          </a:xfrm>
          <a:prstGeom prst="rect">
            <a:avLst/>
          </a:prstGeom>
          <a:noFill/>
        </p:spPr>
      </p:pic>
      <p:pic>
        <p:nvPicPr>
          <p:cNvPr id="47" name="Picture 5" descr="R:\DATA_PRIV\DATA_DEPHY\2013\02_PILOTAGE_PROJET\07_TRANSFERT_30000\07_Boite à outils\GT fiches valorisation\Trames fiches 30 000\Fiches pratiques remarquables\fiche remarquable arboriculture\arboriculture-R-12.png"/>
          <p:cNvPicPr>
            <a:picLocks noChangeAspect="1" noChangeArrowheads="1"/>
          </p:cNvPicPr>
          <p:nvPr/>
        </p:nvPicPr>
        <p:blipFill>
          <a:blip r:embed="rId5"/>
          <a:stretch/>
        </p:blipFill>
        <p:spPr bwMode="auto">
          <a:xfrm>
            <a:off x="-625680" y="6244841"/>
            <a:ext cx="182563" cy="1825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llipse 3"/>
          <p:cNvSpPr/>
          <p:nvPr/>
        </p:nvSpPr>
        <p:spPr bwMode="auto">
          <a:xfrm>
            <a:off x="2124447" y="6210796"/>
            <a:ext cx="1008112" cy="1008000"/>
          </a:xfrm>
          <a:prstGeom prst="ellipse">
            <a:avLst/>
          </a:prstGeom>
          <a:blipFill>
            <a:blip r:embed="rId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 name="Espace réservé du texte 44"/>
          <p:cNvSpPr>
            <a:spLocks noGrp="1"/>
          </p:cNvSpPr>
          <p:nvPr>
            <p:ph type="body" sz="quarter" idx="10"/>
          </p:nvPr>
        </p:nvSpPr>
        <p:spPr bwMode="auto"/>
        <p:txBody>
          <a:bodyPr/>
          <a:lstStyle/>
          <a:p>
            <a:pPr>
              <a:defRPr/>
            </a:pPr>
            <a:endParaRPr lang="fr-FR"/>
          </a:p>
        </p:txBody>
      </p:sp>
      <p:sp>
        <p:nvSpPr>
          <p:cNvPr id="6" name="Espace réservé du texte 45"/>
          <p:cNvSpPr>
            <a:spLocks noGrp="1"/>
          </p:cNvSpPr>
          <p:nvPr>
            <p:ph type="body" sz="quarter" idx="11"/>
          </p:nvPr>
        </p:nvSpPr>
        <p:spPr bwMode="auto"/>
        <p:txBody>
          <a:bodyPr/>
          <a:lstStyle/>
          <a:p>
            <a:pPr>
              <a:defRPr/>
            </a:pPr>
            <a:endParaRPr lang="fr-FR" dirty="0"/>
          </a:p>
        </p:txBody>
      </p:sp>
      <p:sp>
        <p:nvSpPr>
          <p:cNvPr id="7" name="Espace réservé du texte 46"/>
          <p:cNvSpPr>
            <a:spLocks noGrp="1"/>
          </p:cNvSpPr>
          <p:nvPr>
            <p:ph type="body" sz="quarter" idx="12"/>
          </p:nvPr>
        </p:nvSpPr>
        <p:spPr bwMode="auto"/>
        <p:txBody>
          <a:bodyPr/>
          <a:lstStyle/>
          <a:p>
            <a:pPr>
              <a:defRPr/>
            </a:pPr>
            <a:endParaRPr lang="fr-FR" dirty="0"/>
          </a:p>
        </p:txBody>
      </p:sp>
      <p:sp>
        <p:nvSpPr>
          <p:cNvPr id="8" name="Espace réservé du texte 47"/>
          <p:cNvSpPr>
            <a:spLocks noGrp="1"/>
          </p:cNvSpPr>
          <p:nvPr>
            <p:ph type="body" sz="quarter" idx="13"/>
          </p:nvPr>
        </p:nvSpPr>
        <p:spPr bwMode="auto"/>
        <p:txBody>
          <a:bodyPr/>
          <a:lstStyle/>
          <a:p>
            <a:pPr>
              <a:defRPr/>
            </a:pPr>
            <a:endParaRPr lang="fr-FR"/>
          </a:p>
        </p:txBody>
      </p:sp>
      <p:sp>
        <p:nvSpPr>
          <p:cNvPr id="9" name="Espace réservé du texte 48"/>
          <p:cNvSpPr>
            <a:spLocks noGrp="1"/>
          </p:cNvSpPr>
          <p:nvPr>
            <p:ph type="body" sz="quarter" idx="14"/>
          </p:nvPr>
        </p:nvSpPr>
        <p:spPr bwMode="auto"/>
        <p:txBody>
          <a:bodyPr/>
          <a:lstStyle/>
          <a:p>
            <a:pPr>
              <a:defRPr/>
            </a:pPr>
            <a:endParaRPr lang="fr-FR"/>
          </a:p>
        </p:txBody>
      </p:sp>
      <p:sp>
        <p:nvSpPr>
          <p:cNvPr id="10" name="Espace réservé du texte 35"/>
          <p:cNvSpPr>
            <a:spLocks noGrp="1"/>
          </p:cNvSpPr>
          <p:nvPr>
            <p:ph type="body" sz="quarter" idx="15"/>
          </p:nvPr>
        </p:nvSpPr>
        <p:spPr bwMode="auto"/>
        <p:txBody>
          <a:bodyPr/>
          <a:lstStyle/>
          <a:p>
            <a:pPr>
              <a:defRPr/>
            </a:pPr>
            <a:r>
              <a:rPr lang="fr-FR" dirty="0"/>
              <a:t>« Description de l’apport du groupe et de l’accompagnement</a:t>
            </a:r>
            <a:endParaRPr dirty="0"/>
          </a:p>
          <a:p>
            <a:pPr>
              <a:defRPr/>
            </a:pPr>
            <a:r>
              <a:rPr lang="fr-FR" dirty="0"/>
              <a:t>DEPHY dans l’évolution du système.</a:t>
            </a:r>
            <a:endParaRPr dirty="0"/>
          </a:p>
          <a:p>
            <a:pPr>
              <a:defRPr/>
            </a:pPr>
            <a:r>
              <a:rPr lang="fr-FR" dirty="0"/>
              <a:t>Ni id que </a:t>
            </a:r>
            <a:r>
              <a:rPr lang="fr-FR" dirty="0" err="1"/>
              <a:t>ipsande</a:t>
            </a:r>
            <a:r>
              <a:rPr lang="fr-FR" dirty="0"/>
              <a:t> </a:t>
            </a:r>
            <a:r>
              <a:rPr lang="fr-FR" dirty="0" err="1"/>
              <a:t>lliciun</a:t>
            </a:r>
            <a:r>
              <a:rPr lang="fr-FR" dirty="0"/>
              <a:t> </a:t>
            </a:r>
            <a:r>
              <a:rPr lang="fr-FR" dirty="0" err="1"/>
              <a:t>turerestiam</a:t>
            </a:r>
            <a:r>
              <a:rPr lang="fr-FR" dirty="0"/>
              <a:t> et </a:t>
            </a:r>
            <a:r>
              <a:rPr lang="fr-FR" dirty="0" err="1"/>
              <a:t>quunt</a:t>
            </a:r>
            <a:r>
              <a:rPr lang="fr-FR" dirty="0"/>
              <a:t> as </a:t>
            </a:r>
            <a:r>
              <a:rPr lang="fr-FR" dirty="0" err="1"/>
              <a:t>dollut</a:t>
            </a:r>
            <a:r>
              <a:rPr lang="fr-FR" dirty="0"/>
              <a:t> quid</a:t>
            </a:r>
            <a:endParaRPr dirty="0"/>
          </a:p>
          <a:p>
            <a:pPr>
              <a:defRPr/>
            </a:pPr>
            <a:r>
              <a:rPr lang="pt-BR" dirty="0"/>
              <a:t>que volupta dolupta quaese voles ratum cor sendite id mo</a:t>
            </a:r>
            <a:endParaRPr dirty="0"/>
          </a:p>
          <a:p>
            <a:pPr>
              <a:defRPr/>
            </a:pPr>
            <a:r>
              <a:rPr lang="fr-FR" dirty="0" err="1"/>
              <a:t>ilicabore</a:t>
            </a:r>
            <a:r>
              <a:rPr lang="fr-FR" dirty="0"/>
              <a:t> </a:t>
            </a:r>
            <a:r>
              <a:rPr lang="fr-FR" dirty="0" err="1"/>
              <a:t>restionecum</a:t>
            </a:r>
            <a:r>
              <a:rPr lang="fr-FR" dirty="0"/>
              <a:t> </a:t>
            </a:r>
            <a:r>
              <a:rPr lang="fr-FR" dirty="0" err="1"/>
              <a:t>ullut</a:t>
            </a:r>
            <a:r>
              <a:rPr lang="fr-FR" dirty="0"/>
              <a:t> ex </a:t>
            </a:r>
            <a:r>
              <a:rPr lang="fr-FR" dirty="0" err="1"/>
              <a:t>ent</a:t>
            </a:r>
            <a:r>
              <a:rPr lang="fr-FR" dirty="0"/>
              <a:t>.</a:t>
            </a:r>
            <a:endParaRPr dirty="0"/>
          </a:p>
          <a:p>
            <a:pPr>
              <a:defRPr/>
            </a:pPr>
            <a:r>
              <a:rPr lang="pt-BR" dirty="0"/>
              <a:t>Dolorum que nonem ra corrorum illuptaquia core ab il</a:t>
            </a:r>
            <a:endParaRPr dirty="0"/>
          </a:p>
          <a:p>
            <a:pPr>
              <a:defRPr/>
            </a:pPr>
            <a:r>
              <a:rPr lang="fr-FR" dirty="0" err="1"/>
              <a:t>modignis</a:t>
            </a:r>
            <a:r>
              <a:rPr lang="fr-FR" dirty="0"/>
              <a:t> </a:t>
            </a:r>
            <a:r>
              <a:rPr lang="fr-FR" dirty="0" err="1"/>
              <a:t>quas</a:t>
            </a:r>
            <a:r>
              <a:rPr lang="fr-FR" dirty="0"/>
              <a:t> et </a:t>
            </a:r>
            <a:r>
              <a:rPr lang="fr-FR" dirty="0" err="1"/>
              <a:t>alit</a:t>
            </a:r>
            <a:r>
              <a:rPr lang="fr-FR" dirty="0"/>
              <a:t> </a:t>
            </a:r>
            <a:r>
              <a:rPr lang="fr-FR" dirty="0" err="1"/>
              <a:t>haruptatur</a:t>
            </a:r>
            <a:r>
              <a:rPr lang="fr-FR" dirty="0"/>
              <a:t> </a:t>
            </a:r>
            <a:r>
              <a:rPr lang="fr-FR" dirty="0" err="1"/>
              <a:t>apienis</a:t>
            </a:r>
            <a:r>
              <a:rPr lang="fr-FR" dirty="0"/>
              <a:t> </a:t>
            </a:r>
            <a:r>
              <a:rPr lang="fr-FR" dirty="0" err="1"/>
              <a:t>etur</a:t>
            </a:r>
            <a:r>
              <a:rPr lang="fr-FR" dirty="0"/>
              <a:t>, </a:t>
            </a:r>
            <a:r>
              <a:rPr lang="fr-FR" dirty="0" err="1"/>
              <a:t>verit</a:t>
            </a:r>
            <a:r>
              <a:rPr lang="fr-FR" dirty="0"/>
              <a:t> </a:t>
            </a:r>
            <a:r>
              <a:rPr lang="fr-FR" dirty="0" err="1"/>
              <a:t>utecull</a:t>
            </a:r>
            <a:endParaRPr lang="fr-FR" dirty="0"/>
          </a:p>
          <a:p>
            <a:pPr>
              <a:defRPr/>
            </a:pPr>
            <a:r>
              <a:rPr lang="pt-BR" dirty="0"/>
              <a:t>eceatem hictem alique nam aut.».</a:t>
            </a:r>
            <a:endParaRPr dirty="0"/>
          </a:p>
          <a:p>
            <a:pPr>
              <a:defRPr/>
            </a:pPr>
            <a:r>
              <a:rPr lang="fr-FR" dirty="0" err="1"/>
              <a:t>Naturessum</a:t>
            </a:r>
            <a:r>
              <a:rPr lang="fr-FR" dirty="0"/>
              <a:t> </a:t>
            </a:r>
            <a:r>
              <a:rPr lang="fr-FR" dirty="0" err="1"/>
              <a:t>eturepu</a:t>
            </a:r>
            <a:r>
              <a:rPr lang="fr-FR" dirty="0"/>
              <a:t> </a:t>
            </a:r>
            <a:r>
              <a:rPr lang="fr-FR" dirty="0" err="1"/>
              <a:t>danissus</a:t>
            </a:r>
            <a:r>
              <a:rPr lang="fr-FR" dirty="0"/>
              <a:t>. Lum </a:t>
            </a:r>
            <a:r>
              <a:rPr lang="fr-FR" dirty="0" err="1"/>
              <a:t>sandenimin</a:t>
            </a:r>
            <a:r>
              <a:rPr lang="fr-FR" dirty="0"/>
              <a:t> cum ne</a:t>
            </a:r>
            <a:endParaRPr dirty="0"/>
          </a:p>
          <a:p>
            <a:pPr>
              <a:defRPr/>
            </a:pPr>
            <a:r>
              <a:rPr lang="fr-FR" dirty="0" err="1"/>
              <a:t>volupta</a:t>
            </a:r>
            <a:r>
              <a:rPr lang="fr-FR" dirty="0"/>
              <a:t> </a:t>
            </a:r>
            <a:r>
              <a:rPr lang="fr-FR" dirty="0" err="1"/>
              <a:t>volupti</a:t>
            </a:r>
            <a:r>
              <a:rPr lang="fr-FR" dirty="0"/>
              <a:t> busant as </a:t>
            </a:r>
            <a:r>
              <a:rPr lang="fr-FR" dirty="0" err="1"/>
              <a:t>quodi</a:t>
            </a:r>
            <a:r>
              <a:rPr lang="fr-FR" dirty="0"/>
              <a:t> </a:t>
            </a:r>
            <a:r>
              <a:rPr lang="fr-FR" dirty="0" err="1"/>
              <a:t>voluptat</a:t>
            </a:r>
            <a:r>
              <a:rPr lang="fr-FR" dirty="0"/>
              <a:t> ut labo. </a:t>
            </a:r>
            <a:r>
              <a:rPr lang="fr-FR" dirty="0" err="1"/>
              <a:t>Ped</a:t>
            </a:r>
            <a:r>
              <a:rPr lang="fr-FR" dirty="0"/>
              <a:t> </a:t>
            </a:r>
            <a:r>
              <a:rPr lang="fr-FR" dirty="0" err="1"/>
              <a:t>exerrum</a:t>
            </a:r>
            <a:endParaRPr lang="fr-FR" dirty="0"/>
          </a:p>
          <a:p>
            <a:pPr>
              <a:defRPr/>
            </a:pPr>
            <a:r>
              <a:rPr lang="fr-FR" dirty="0" err="1"/>
              <a:t>facimus</a:t>
            </a:r>
            <a:r>
              <a:rPr lang="fr-FR" dirty="0"/>
              <a:t>, </a:t>
            </a:r>
            <a:r>
              <a:rPr lang="fr-FR" dirty="0" err="1"/>
              <a:t>occabore</a:t>
            </a:r>
            <a:r>
              <a:rPr lang="fr-FR" dirty="0"/>
              <a:t> </a:t>
            </a:r>
            <a:r>
              <a:rPr lang="fr-FR" dirty="0" err="1"/>
              <a:t>pelique</a:t>
            </a:r>
            <a:r>
              <a:rPr lang="fr-FR" dirty="0"/>
              <a:t> </a:t>
            </a:r>
            <a:r>
              <a:rPr lang="fr-FR" dirty="0" err="1"/>
              <a:t>necusa</a:t>
            </a:r>
            <a:r>
              <a:rPr lang="fr-FR" dirty="0"/>
              <a:t> </a:t>
            </a:r>
            <a:r>
              <a:rPr lang="fr-FR" dirty="0" err="1"/>
              <a:t>voluptae</a:t>
            </a:r>
            <a:r>
              <a:rPr lang="fr-FR" dirty="0"/>
              <a:t> non </a:t>
            </a:r>
            <a:r>
              <a:rPr lang="fr-FR" dirty="0" err="1"/>
              <a:t>reptaerum</a:t>
            </a:r>
            <a:r>
              <a:rPr lang="fr-FR" dirty="0"/>
              <a:t> id</a:t>
            </a:r>
            <a:endParaRPr dirty="0"/>
          </a:p>
          <a:p>
            <a:pPr>
              <a:defRPr/>
            </a:pPr>
            <a:r>
              <a:rPr lang="pt-BR" dirty="0"/>
              <a:t>que a debisqui di tem ea dis reptur?</a:t>
            </a:r>
            <a:endParaRPr dirty="0"/>
          </a:p>
          <a:p>
            <a:pPr>
              <a:defRPr/>
            </a:pPr>
            <a:r>
              <a:rPr lang="fr-FR" dirty="0" err="1"/>
              <a:t>Agnihitisse</a:t>
            </a:r>
            <a:r>
              <a:rPr lang="fr-FR" dirty="0"/>
              <a:t> </a:t>
            </a:r>
            <a:r>
              <a:rPr lang="fr-FR" dirty="0" err="1"/>
              <a:t>velitior</a:t>
            </a:r>
            <a:r>
              <a:rPr lang="fr-FR" dirty="0"/>
              <a:t> sima </a:t>
            </a:r>
            <a:r>
              <a:rPr lang="fr-FR" dirty="0" err="1"/>
              <a:t>dolorestis</a:t>
            </a:r>
            <a:r>
              <a:rPr lang="fr-FR" dirty="0"/>
              <a:t> </a:t>
            </a:r>
            <a:r>
              <a:rPr lang="fr-FR" dirty="0" err="1"/>
              <a:t>aut</a:t>
            </a:r>
            <a:r>
              <a:rPr lang="fr-FR" dirty="0"/>
              <a:t> </a:t>
            </a:r>
            <a:r>
              <a:rPr lang="fr-FR" dirty="0" err="1"/>
              <a:t>maxim</a:t>
            </a:r>
            <a:r>
              <a:rPr lang="fr-FR" dirty="0"/>
              <a:t> et, </a:t>
            </a:r>
            <a:r>
              <a:rPr lang="fr-FR" dirty="0" err="1"/>
              <a:t>commos</a:t>
            </a:r>
            <a:endParaRPr lang="fr-FR" dirty="0"/>
          </a:p>
          <a:p>
            <a:pPr>
              <a:defRPr/>
            </a:pPr>
            <a:r>
              <a:rPr lang="fr-FR" dirty="0"/>
              <a:t>dent </a:t>
            </a:r>
            <a:r>
              <a:rPr lang="fr-FR" dirty="0" err="1"/>
              <a:t>quiam</a:t>
            </a:r>
            <a:r>
              <a:rPr lang="fr-FR" dirty="0"/>
              <a:t> </a:t>
            </a:r>
            <a:r>
              <a:rPr lang="fr-FR" dirty="0" err="1"/>
              <a:t>unt</a:t>
            </a:r>
            <a:r>
              <a:rPr lang="fr-FR" dirty="0"/>
              <a:t> </a:t>
            </a:r>
            <a:r>
              <a:rPr lang="fr-FR" dirty="0" err="1"/>
              <a:t>event</a:t>
            </a:r>
            <a:r>
              <a:rPr lang="fr-FR" dirty="0"/>
              <a:t> </a:t>
            </a:r>
            <a:r>
              <a:rPr lang="fr-FR" dirty="0" err="1"/>
              <a:t>faccum</a:t>
            </a:r>
            <a:r>
              <a:rPr lang="fr-FR" dirty="0"/>
              <a:t> </a:t>
            </a:r>
            <a:r>
              <a:rPr lang="fr-FR" dirty="0" err="1"/>
              <a:t>quationsed</a:t>
            </a:r>
            <a:r>
              <a:rPr lang="fr-FR" dirty="0"/>
              <a:t> qui </a:t>
            </a:r>
            <a:r>
              <a:rPr lang="fr-FR" dirty="0" err="1"/>
              <a:t>quiam</a:t>
            </a:r>
            <a:r>
              <a:rPr lang="fr-FR" dirty="0"/>
              <a:t> qui</a:t>
            </a:r>
            <a:endParaRPr dirty="0"/>
          </a:p>
          <a:p>
            <a:pPr>
              <a:defRPr/>
            </a:pPr>
            <a:r>
              <a:rPr lang="fr-FR" dirty="0" err="1"/>
              <a:t>nemporita</a:t>
            </a:r>
            <a:r>
              <a:rPr lang="fr-FR" dirty="0"/>
              <a:t> </a:t>
            </a:r>
            <a:r>
              <a:rPr lang="fr-FR" dirty="0" err="1"/>
              <a:t>conseque</a:t>
            </a:r>
            <a:r>
              <a:rPr lang="fr-FR" dirty="0"/>
              <a:t> </a:t>
            </a:r>
            <a:r>
              <a:rPr lang="fr-FR" dirty="0" err="1"/>
              <a:t>nobitis</a:t>
            </a:r>
            <a:r>
              <a:rPr lang="fr-FR" dirty="0"/>
              <a:t> </a:t>
            </a:r>
            <a:r>
              <a:rPr lang="fr-FR" dirty="0" err="1"/>
              <a:t>tiunde</a:t>
            </a:r>
            <a:r>
              <a:rPr lang="fr-FR" dirty="0"/>
              <a:t> </a:t>
            </a:r>
            <a:r>
              <a:rPr lang="fr-FR" dirty="0" err="1"/>
              <a:t>magnit</a:t>
            </a:r>
            <a:r>
              <a:rPr lang="fr-FR" dirty="0"/>
              <a:t> </a:t>
            </a:r>
            <a:r>
              <a:rPr lang="fr-FR" dirty="0" err="1"/>
              <a:t>fugitis</a:t>
            </a:r>
            <a:r>
              <a:rPr lang="fr-FR" dirty="0"/>
              <a:t> ut </a:t>
            </a:r>
            <a:r>
              <a:rPr lang="fr-FR" dirty="0" err="1"/>
              <a:t>estia</a:t>
            </a:r>
            <a:endParaRPr lang="fr-FR" dirty="0"/>
          </a:p>
          <a:p>
            <a:pPr>
              <a:defRPr/>
            </a:pPr>
            <a:r>
              <a:rPr lang="fr-FR" dirty="0" err="1"/>
              <a:t>volupta</a:t>
            </a:r>
            <a:r>
              <a:rPr lang="fr-FR" dirty="0"/>
              <a:t> </a:t>
            </a:r>
            <a:r>
              <a:rPr lang="fr-FR" dirty="0" err="1"/>
              <a:t>spernate</a:t>
            </a:r>
            <a:r>
              <a:rPr lang="fr-FR" dirty="0"/>
              <a:t> </a:t>
            </a:r>
            <a:r>
              <a:rPr lang="fr-FR" dirty="0" err="1"/>
              <a:t>sinctus</a:t>
            </a:r>
            <a:r>
              <a:rPr lang="fr-FR" dirty="0"/>
              <a:t> </a:t>
            </a:r>
            <a:r>
              <a:rPr lang="fr-FR" dirty="0" err="1"/>
              <a:t>doluptiis</a:t>
            </a:r>
            <a:r>
              <a:rPr lang="fr-FR" dirty="0"/>
              <a:t> </a:t>
            </a:r>
            <a:r>
              <a:rPr lang="fr-FR" dirty="0" err="1"/>
              <a:t>re</a:t>
            </a:r>
            <a:r>
              <a:rPr lang="fr-FR" dirty="0"/>
              <a:t> </a:t>
            </a:r>
            <a:r>
              <a:rPr lang="fr-FR" dirty="0" err="1"/>
              <a:t>nimin</a:t>
            </a:r>
            <a:r>
              <a:rPr lang="fr-FR" dirty="0"/>
              <a:t> </a:t>
            </a:r>
            <a:r>
              <a:rPr lang="fr-FR" dirty="0" err="1"/>
              <a:t>culla</a:t>
            </a:r>
            <a:r>
              <a:rPr lang="fr-FR" dirty="0"/>
              <a:t> </a:t>
            </a:r>
            <a:r>
              <a:rPr lang="fr-FR" dirty="0" err="1"/>
              <a:t>issimusdam</a:t>
            </a:r>
            <a:endParaRPr lang="fr-FR" dirty="0"/>
          </a:p>
          <a:p>
            <a:pPr>
              <a:defRPr/>
            </a:pPr>
            <a:r>
              <a:rPr lang="fr-FR" dirty="0" err="1"/>
              <a:t>enim</a:t>
            </a:r>
            <a:r>
              <a:rPr lang="fr-FR" dirty="0"/>
              <a:t> </a:t>
            </a:r>
            <a:r>
              <a:rPr lang="fr-FR" dirty="0" err="1"/>
              <a:t>facest</a:t>
            </a:r>
            <a:r>
              <a:rPr lang="fr-FR" dirty="0"/>
              <a:t> </a:t>
            </a:r>
            <a:r>
              <a:rPr lang="fr-FR" dirty="0" err="1"/>
              <a:t>expere</a:t>
            </a:r>
            <a:r>
              <a:rPr lang="fr-FR" dirty="0"/>
              <a:t> labo. </a:t>
            </a:r>
            <a:r>
              <a:rPr lang="fr-FR" dirty="0" err="1"/>
              <a:t>Itate</a:t>
            </a:r>
            <a:r>
              <a:rPr lang="fr-FR" dirty="0"/>
              <a:t> ne </a:t>
            </a:r>
            <a:r>
              <a:rPr lang="fr-FR" dirty="0" err="1"/>
              <a:t>eos</a:t>
            </a:r>
            <a:r>
              <a:rPr lang="fr-FR" dirty="0"/>
              <a:t> </a:t>
            </a:r>
            <a:r>
              <a:rPr lang="fr-FR" dirty="0" err="1"/>
              <a:t>eum</a:t>
            </a:r>
            <a:r>
              <a:rPr lang="fr-FR" dirty="0"/>
              <a:t> </a:t>
            </a:r>
            <a:r>
              <a:rPr lang="fr-FR" dirty="0" err="1"/>
              <a:t>eatissequia</a:t>
            </a:r>
            <a:r>
              <a:rPr lang="fr-FR" dirty="0"/>
              <a:t> </a:t>
            </a:r>
            <a:r>
              <a:rPr lang="fr-FR" dirty="0" err="1"/>
              <a:t>pere</a:t>
            </a:r>
            <a:r>
              <a:rPr lang="fr-FR" dirty="0"/>
              <a:t>,</a:t>
            </a:r>
            <a:endParaRPr dirty="0"/>
          </a:p>
          <a:p>
            <a:pPr>
              <a:defRPr/>
            </a:pPr>
            <a:r>
              <a:rPr lang="fr-FR" dirty="0" err="1"/>
              <a:t>unt</a:t>
            </a:r>
            <a:r>
              <a:rPr lang="fr-FR" dirty="0"/>
              <a:t> qui </a:t>
            </a:r>
            <a:r>
              <a:rPr lang="fr-FR" dirty="0" err="1"/>
              <a:t>incitiur</a:t>
            </a:r>
            <a:r>
              <a:rPr lang="fr-FR" dirty="0"/>
              <a:t> mi, </a:t>
            </a:r>
            <a:r>
              <a:rPr lang="fr-FR" dirty="0" err="1"/>
              <a:t>velitatetur</a:t>
            </a:r>
            <a:r>
              <a:rPr lang="fr-FR" dirty="0"/>
              <a:t> </a:t>
            </a:r>
            <a:r>
              <a:rPr lang="fr-FR" dirty="0" err="1"/>
              <a:t>acerentior</a:t>
            </a:r>
            <a:r>
              <a:rPr lang="fr-FR" dirty="0"/>
              <a:t> </a:t>
            </a:r>
            <a:r>
              <a:rPr lang="fr-FR" dirty="0" err="1"/>
              <a:t>aut</a:t>
            </a:r>
            <a:r>
              <a:rPr lang="fr-FR" dirty="0"/>
              <a:t> es </a:t>
            </a:r>
            <a:r>
              <a:rPr lang="fr-FR" dirty="0" err="1"/>
              <a:t>pedit</a:t>
            </a:r>
            <a:r>
              <a:rPr lang="fr-FR" dirty="0"/>
              <a:t> </a:t>
            </a:r>
            <a:r>
              <a:rPr lang="fr-FR" dirty="0" err="1"/>
              <a:t>am</a:t>
            </a:r>
            <a:r>
              <a:rPr lang="fr-FR" dirty="0"/>
              <a:t> </a:t>
            </a:r>
            <a:r>
              <a:rPr lang="fr-FR" dirty="0" err="1"/>
              <a:t>faci</a:t>
            </a:r>
            <a:endParaRPr lang="fr-FR" dirty="0"/>
          </a:p>
          <a:p>
            <a:pPr>
              <a:defRPr/>
            </a:pPr>
            <a:r>
              <a:rPr lang="it-IT" dirty="0"/>
              <a:t>dundi iminci sum ide porporem qui sant, offici ut harum,</a:t>
            </a:r>
            <a:endParaRPr dirty="0"/>
          </a:p>
          <a:p>
            <a:pPr>
              <a:defRPr/>
            </a:pPr>
            <a:r>
              <a:rPr lang="fr-FR" dirty="0" err="1"/>
              <a:t>volorporibus</a:t>
            </a:r>
            <a:r>
              <a:rPr lang="fr-FR" dirty="0"/>
              <a:t> </a:t>
            </a:r>
            <a:r>
              <a:rPr lang="fr-FR" dirty="0" err="1"/>
              <a:t>sitatur</a:t>
            </a:r>
            <a:r>
              <a:rPr lang="fr-FR" dirty="0"/>
              <a:t> </a:t>
            </a:r>
            <a:r>
              <a:rPr lang="fr-FR" dirty="0" err="1"/>
              <a:t>ioruptatur</a:t>
            </a:r>
            <a:r>
              <a:rPr lang="fr-FR" dirty="0"/>
              <a:t> </a:t>
            </a:r>
            <a:r>
              <a:rPr lang="fr-FR" dirty="0" err="1"/>
              <a:t>aut</a:t>
            </a:r>
            <a:r>
              <a:rPr lang="fr-FR" dirty="0"/>
              <a:t>.</a:t>
            </a:r>
            <a:endParaRPr dirty="0"/>
          </a:p>
          <a:p>
            <a:pPr>
              <a:defRPr/>
            </a:pPr>
            <a:endParaRPr lang="fr-FR" dirty="0"/>
          </a:p>
        </p:txBody>
      </p:sp>
      <p:sp>
        <p:nvSpPr>
          <p:cNvPr id="11" name="Espace réservé du texte 49"/>
          <p:cNvSpPr>
            <a:spLocks noGrp="1"/>
          </p:cNvSpPr>
          <p:nvPr>
            <p:ph type="body" sz="quarter" idx="16"/>
          </p:nvPr>
        </p:nvSpPr>
        <p:spPr bwMode="auto"/>
        <p:txBody>
          <a:bodyPr/>
          <a:lstStyle/>
          <a:p>
            <a:pPr>
              <a:defRPr/>
            </a:pPr>
            <a:endParaRPr lang="fr-FR"/>
          </a:p>
        </p:txBody>
      </p:sp>
      <p:sp>
        <p:nvSpPr>
          <p:cNvPr id="12" name="Espace réservé du texte 50"/>
          <p:cNvSpPr>
            <a:spLocks noGrp="1"/>
          </p:cNvSpPr>
          <p:nvPr>
            <p:ph type="body" sz="quarter" idx="17"/>
          </p:nvPr>
        </p:nvSpPr>
        <p:spPr bwMode="auto"/>
        <p:txBody>
          <a:bodyPr/>
          <a:lstStyle/>
          <a:p>
            <a:pPr>
              <a:defRPr/>
            </a:pPr>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
          <p:cNvSpPr>
            <a:spLocks/>
          </p:cNvSpPr>
          <p:nvPr/>
        </p:nvSpPr>
        <p:spPr bwMode="auto">
          <a:xfrm>
            <a:off x="540271" y="666180"/>
            <a:ext cx="1821717" cy="369332"/>
          </a:xfrm>
          <a:prstGeom prst="rect">
            <a:avLst/>
          </a:prstGeom>
          <a:noFill/>
        </p:spPr>
        <p:txBody>
          <a:bodyPr wrap="none" rtlCol="0">
            <a:spAutoFit/>
          </a:bodyPr>
          <a:lstStyle/>
          <a:p>
            <a:pPr>
              <a:defRPr/>
            </a:pPr>
            <a:r>
              <a:rPr lang="fr-FR"/>
              <a:t>Items de création</a:t>
            </a:r>
          </a:p>
        </p:txBody>
      </p:sp>
      <p:pic>
        <p:nvPicPr>
          <p:cNvPr id="5" name="Image 23"/>
          <p:cNvPicPr>
            <a:picLocks noChangeAspect="1"/>
          </p:cNvPicPr>
          <p:nvPr/>
        </p:nvPicPr>
        <p:blipFill>
          <a:blip r:embed="rId2"/>
          <a:stretch/>
        </p:blipFill>
        <p:spPr bwMode="auto">
          <a:xfrm>
            <a:off x="6088567" y="1802523"/>
            <a:ext cx="359999" cy="360760"/>
          </a:xfrm>
          <a:prstGeom prst="rect">
            <a:avLst/>
          </a:prstGeom>
        </p:spPr>
      </p:pic>
      <p:pic>
        <p:nvPicPr>
          <p:cNvPr id="6" name="Image 24"/>
          <p:cNvPicPr>
            <a:picLocks noChangeAspect="1"/>
          </p:cNvPicPr>
          <p:nvPr/>
        </p:nvPicPr>
        <p:blipFill>
          <a:blip r:embed="rId3"/>
          <a:stretch/>
        </p:blipFill>
        <p:spPr bwMode="auto">
          <a:xfrm>
            <a:off x="630361" y="1802522"/>
            <a:ext cx="359999" cy="360761"/>
          </a:xfrm>
          <a:prstGeom prst="rect">
            <a:avLst/>
          </a:prstGeom>
        </p:spPr>
      </p:pic>
      <p:pic>
        <p:nvPicPr>
          <p:cNvPr id="7" name="Image 25"/>
          <p:cNvPicPr>
            <a:picLocks noChangeAspect="1"/>
          </p:cNvPicPr>
          <p:nvPr/>
        </p:nvPicPr>
        <p:blipFill>
          <a:blip r:embed="rId4"/>
          <a:stretch/>
        </p:blipFill>
        <p:spPr bwMode="auto">
          <a:xfrm>
            <a:off x="1795752" y="1802903"/>
            <a:ext cx="360000" cy="360000"/>
          </a:xfrm>
          <a:prstGeom prst="rect">
            <a:avLst/>
          </a:prstGeom>
        </p:spPr>
      </p:pic>
      <p:pic>
        <p:nvPicPr>
          <p:cNvPr id="8" name="Image 26"/>
          <p:cNvPicPr>
            <a:picLocks noChangeAspect="1"/>
          </p:cNvPicPr>
          <p:nvPr/>
        </p:nvPicPr>
        <p:blipFill>
          <a:blip r:embed="rId5"/>
          <a:stretch/>
        </p:blipFill>
        <p:spPr bwMode="auto">
          <a:xfrm>
            <a:off x="3979778" y="1802903"/>
            <a:ext cx="360000" cy="360000"/>
          </a:xfrm>
          <a:prstGeom prst="rect">
            <a:avLst/>
          </a:prstGeom>
          <a:noFill/>
          <a:ln>
            <a:noFill/>
          </a:ln>
        </p:spPr>
      </p:pic>
      <p:pic>
        <p:nvPicPr>
          <p:cNvPr id="9" name="Image 27"/>
          <p:cNvPicPr>
            <a:picLocks noChangeAspect="1"/>
          </p:cNvPicPr>
          <p:nvPr/>
        </p:nvPicPr>
        <p:blipFill>
          <a:blip r:embed="rId6"/>
          <a:stretch/>
        </p:blipFill>
        <p:spPr bwMode="auto">
          <a:xfrm>
            <a:off x="631998" y="2715852"/>
            <a:ext cx="360000" cy="360000"/>
          </a:xfrm>
          <a:prstGeom prst="rect">
            <a:avLst/>
          </a:prstGeom>
        </p:spPr>
      </p:pic>
      <p:pic>
        <p:nvPicPr>
          <p:cNvPr id="10" name="Image 28"/>
          <p:cNvPicPr>
            <a:picLocks noChangeAspect="1"/>
          </p:cNvPicPr>
          <p:nvPr/>
        </p:nvPicPr>
        <p:blipFill>
          <a:blip r:embed="rId7"/>
          <a:stretch/>
        </p:blipFill>
        <p:spPr bwMode="auto">
          <a:xfrm>
            <a:off x="5066341" y="1803283"/>
            <a:ext cx="359999" cy="359240"/>
          </a:xfrm>
          <a:prstGeom prst="rect">
            <a:avLst/>
          </a:prstGeom>
        </p:spPr>
      </p:pic>
      <p:pic>
        <p:nvPicPr>
          <p:cNvPr id="11" name="Image 29"/>
          <p:cNvPicPr>
            <a:picLocks noChangeAspect="1"/>
          </p:cNvPicPr>
          <p:nvPr/>
        </p:nvPicPr>
        <p:blipFill>
          <a:blip r:embed="rId8"/>
          <a:stretch/>
        </p:blipFill>
        <p:spPr bwMode="auto">
          <a:xfrm>
            <a:off x="2884460" y="1802903"/>
            <a:ext cx="360000" cy="360000"/>
          </a:xfrm>
          <a:prstGeom prst="rect">
            <a:avLst/>
          </a:prstGeom>
        </p:spPr>
      </p:pic>
      <p:pic>
        <p:nvPicPr>
          <p:cNvPr id="12" name="Image 30"/>
          <p:cNvPicPr>
            <a:picLocks noChangeAspect="1"/>
          </p:cNvPicPr>
          <p:nvPr/>
        </p:nvPicPr>
        <p:blipFill>
          <a:blip r:embed="rId9"/>
          <a:stretch/>
        </p:blipFill>
        <p:spPr bwMode="auto">
          <a:xfrm>
            <a:off x="3003426" y="2770237"/>
            <a:ext cx="360000" cy="360000"/>
          </a:xfrm>
          <a:prstGeom prst="rect">
            <a:avLst/>
          </a:prstGeom>
        </p:spPr>
      </p:pic>
      <p:pic>
        <p:nvPicPr>
          <p:cNvPr id="13" name="Image 31"/>
          <p:cNvPicPr>
            <a:picLocks noChangeAspect="1"/>
          </p:cNvPicPr>
          <p:nvPr/>
        </p:nvPicPr>
        <p:blipFill>
          <a:blip r:embed="rId10"/>
          <a:stretch/>
        </p:blipFill>
        <p:spPr bwMode="auto">
          <a:xfrm>
            <a:off x="5244136" y="2743045"/>
            <a:ext cx="359240" cy="359999"/>
          </a:xfrm>
          <a:prstGeom prst="rect">
            <a:avLst/>
          </a:prstGeom>
        </p:spPr>
      </p:pic>
      <p:sp>
        <p:nvSpPr>
          <p:cNvPr id="14" name="ZoneTexte 32"/>
          <p:cNvSpPr>
            <a:spLocks/>
          </p:cNvSpPr>
          <p:nvPr/>
        </p:nvSpPr>
        <p:spPr bwMode="auto">
          <a:xfrm>
            <a:off x="294369" y="2167786"/>
            <a:ext cx="1062738" cy="307777"/>
          </a:xfrm>
          <a:prstGeom prst="rect">
            <a:avLst/>
          </a:prstGeom>
          <a:noFill/>
        </p:spPr>
        <p:txBody>
          <a:bodyPr wrap="square" rtlCol="0">
            <a:spAutoFit/>
          </a:bodyPr>
          <a:lstStyle/>
          <a:p>
            <a:pPr>
              <a:defRPr/>
            </a:pPr>
            <a:r>
              <a:rPr lang="fr-FR" sz="1400"/>
              <a:t>Forte pluie</a:t>
            </a:r>
          </a:p>
        </p:txBody>
      </p:sp>
      <p:sp>
        <p:nvSpPr>
          <p:cNvPr id="15" name="ZoneTexte 33"/>
          <p:cNvSpPr>
            <a:spLocks/>
          </p:cNvSpPr>
          <p:nvPr/>
        </p:nvSpPr>
        <p:spPr bwMode="auto">
          <a:xfrm>
            <a:off x="1605995" y="2167786"/>
            <a:ext cx="1324934" cy="307777"/>
          </a:xfrm>
          <a:prstGeom prst="rect">
            <a:avLst/>
          </a:prstGeom>
          <a:noFill/>
        </p:spPr>
        <p:txBody>
          <a:bodyPr wrap="square" rtlCol="0">
            <a:spAutoFit/>
          </a:bodyPr>
          <a:lstStyle/>
          <a:p>
            <a:pPr>
              <a:defRPr/>
            </a:pPr>
            <a:r>
              <a:rPr lang="fr-FR" sz="1400"/>
              <a:t>Inondation</a:t>
            </a:r>
          </a:p>
        </p:txBody>
      </p:sp>
      <p:sp>
        <p:nvSpPr>
          <p:cNvPr id="16" name="ZoneTexte 34"/>
          <p:cNvSpPr>
            <a:spLocks/>
          </p:cNvSpPr>
          <p:nvPr/>
        </p:nvSpPr>
        <p:spPr bwMode="auto">
          <a:xfrm>
            <a:off x="2700959" y="2167786"/>
            <a:ext cx="1324934" cy="307777"/>
          </a:xfrm>
          <a:prstGeom prst="rect">
            <a:avLst/>
          </a:prstGeom>
          <a:noFill/>
        </p:spPr>
        <p:txBody>
          <a:bodyPr wrap="square" rtlCol="0">
            <a:spAutoFit/>
          </a:bodyPr>
          <a:lstStyle/>
          <a:p>
            <a:pPr>
              <a:defRPr/>
            </a:pPr>
            <a:r>
              <a:rPr lang="fr-FR" sz="1400"/>
              <a:t>Grêle</a:t>
            </a:r>
          </a:p>
        </p:txBody>
      </p:sp>
      <p:sp>
        <p:nvSpPr>
          <p:cNvPr id="17" name="ZoneTexte 35"/>
          <p:cNvSpPr>
            <a:spLocks/>
          </p:cNvSpPr>
          <p:nvPr/>
        </p:nvSpPr>
        <p:spPr bwMode="auto">
          <a:xfrm>
            <a:off x="3689271" y="2167786"/>
            <a:ext cx="1324934" cy="307777"/>
          </a:xfrm>
          <a:prstGeom prst="rect">
            <a:avLst/>
          </a:prstGeom>
          <a:noFill/>
        </p:spPr>
        <p:txBody>
          <a:bodyPr wrap="square" rtlCol="0">
            <a:spAutoFit/>
          </a:bodyPr>
          <a:lstStyle/>
          <a:p>
            <a:pPr>
              <a:defRPr/>
            </a:pPr>
            <a:r>
              <a:rPr lang="fr-FR" sz="1400"/>
              <a:t>Sécheresse</a:t>
            </a:r>
          </a:p>
        </p:txBody>
      </p:sp>
      <p:sp>
        <p:nvSpPr>
          <p:cNvPr id="18" name="ZoneTexte 36"/>
          <p:cNvSpPr>
            <a:spLocks/>
          </p:cNvSpPr>
          <p:nvPr/>
        </p:nvSpPr>
        <p:spPr bwMode="auto">
          <a:xfrm>
            <a:off x="4927751" y="2060063"/>
            <a:ext cx="1324934" cy="523220"/>
          </a:xfrm>
          <a:prstGeom prst="rect">
            <a:avLst/>
          </a:prstGeom>
          <a:noFill/>
        </p:spPr>
        <p:txBody>
          <a:bodyPr wrap="square" rtlCol="0">
            <a:spAutoFit/>
          </a:bodyPr>
          <a:lstStyle/>
          <a:p>
            <a:pPr>
              <a:defRPr/>
            </a:pPr>
            <a:r>
              <a:rPr lang="fr-FR" sz="1400"/>
              <a:t>Orage / Cyclones</a:t>
            </a:r>
          </a:p>
        </p:txBody>
      </p:sp>
      <p:sp>
        <p:nvSpPr>
          <p:cNvPr id="19" name="ZoneTexte 37"/>
          <p:cNvSpPr>
            <a:spLocks/>
          </p:cNvSpPr>
          <p:nvPr/>
        </p:nvSpPr>
        <p:spPr bwMode="auto">
          <a:xfrm>
            <a:off x="5973348" y="2167786"/>
            <a:ext cx="1324934" cy="307777"/>
          </a:xfrm>
          <a:prstGeom prst="rect">
            <a:avLst/>
          </a:prstGeom>
          <a:noFill/>
        </p:spPr>
        <p:txBody>
          <a:bodyPr wrap="square" rtlCol="0">
            <a:spAutoFit/>
          </a:bodyPr>
          <a:lstStyle/>
          <a:p>
            <a:pPr>
              <a:defRPr/>
            </a:pPr>
            <a:r>
              <a:rPr lang="fr-FR" sz="1400"/>
              <a:t>Gelées</a:t>
            </a:r>
          </a:p>
        </p:txBody>
      </p:sp>
      <p:sp>
        <p:nvSpPr>
          <p:cNvPr id="20" name="ZoneTexte 38"/>
          <p:cNvSpPr>
            <a:spLocks/>
          </p:cNvSpPr>
          <p:nvPr/>
        </p:nvSpPr>
        <p:spPr bwMode="auto">
          <a:xfrm>
            <a:off x="106026" y="3206247"/>
            <a:ext cx="2161787" cy="523220"/>
          </a:xfrm>
          <a:prstGeom prst="rect">
            <a:avLst/>
          </a:prstGeom>
          <a:noFill/>
        </p:spPr>
        <p:txBody>
          <a:bodyPr wrap="square" rtlCol="0">
            <a:spAutoFit/>
          </a:bodyPr>
          <a:lstStyle/>
          <a:p>
            <a:pPr>
              <a:defRPr/>
            </a:pPr>
            <a:r>
              <a:rPr lang="fr-FR" sz="1400"/>
              <a:t>Pression anormalement forte en ravageurs</a:t>
            </a:r>
          </a:p>
        </p:txBody>
      </p:sp>
      <p:sp>
        <p:nvSpPr>
          <p:cNvPr id="21" name="ZoneTexte 39"/>
          <p:cNvSpPr>
            <a:spLocks/>
          </p:cNvSpPr>
          <p:nvPr/>
        </p:nvSpPr>
        <p:spPr bwMode="auto">
          <a:xfrm>
            <a:off x="2252936" y="3212737"/>
            <a:ext cx="2161787" cy="523220"/>
          </a:xfrm>
          <a:prstGeom prst="rect">
            <a:avLst/>
          </a:prstGeom>
          <a:noFill/>
        </p:spPr>
        <p:txBody>
          <a:bodyPr wrap="square" rtlCol="0">
            <a:spAutoFit/>
          </a:bodyPr>
          <a:lstStyle/>
          <a:p>
            <a:pPr>
              <a:defRPr/>
            </a:pPr>
            <a:r>
              <a:rPr lang="fr-FR" sz="1400"/>
              <a:t>Pression anormalement forte en adventices</a:t>
            </a:r>
          </a:p>
        </p:txBody>
      </p:sp>
      <p:sp>
        <p:nvSpPr>
          <p:cNvPr id="22" name="ZoneTexte 40"/>
          <p:cNvSpPr>
            <a:spLocks/>
          </p:cNvSpPr>
          <p:nvPr/>
        </p:nvSpPr>
        <p:spPr bwMode="auto">
          <a:xfrm>
            <a:off x="4439411" y="3206247"/>
            <a:ext cx="2161787" cy="523220"/>
          </a:xfrm>
          <a:prstGeom prst="rect">
            <a:avLst/>
          </a:prstGeom>
          <a:noFill/>
        </p:spPr>
        <p:txBody>
          <a:bodyPr wrap="square" rtlCol="0">
            <a:spAutoFit/>
          </a:bodyPr>
          <a:lstStyle/>
          <a:p>
            <a:pPr>
              <a:defRPr/>
            </a:pPr>
            <a:r>
              <a:rPr lang="fr-FR" sz="1400"/>
              <a:t>Pression anormalement forte en maladie</a:t>
            </a:r>
          </a:p>
        </p:txBody>
      </p:sp>
      <p:sp>
        <p:nvSpPr>
          <p:cNvPr id="23" name="ZoneTexte 41"/>
          <p:cNvSpPr>
            <a:spLocks/>
          </p:cNvSpPr>
          <p:nvPr/>
        </p:nvSpPr>
        <p:spPr bwMode="auto">
          <a:xfrm>
            <a:off x="669981" y="1368343"/>
            <a:ext cx="2663848" cy="338554"/>
          </a:xfrm>
          <a:prstGeom prst="rect">
            <a:avLst/>
          </a:prstGeom>
          <a:noFill/>
        </p:spPr>
        <p:txBody>
          <a:bodyPr wrap="square" rtlCol="0">
            <a:spAutoFit/>
          </a:bodyPr>
          <a:lstStyle/>
          <a:p>
            <a:pPr>
              <a:defRPr/>
            </a:pPr>
            <a:r>
              <a:rPr lang="fr-FR" sz="1600"/>
              <a:t>Page 4</a:t>
            </a:r>
            <a:endParaRPr/>
          </a:p>
        </p:txBody>
      </p:sp>
      <p:pic>
        <p:nvPicPr>
          <p:cNvPr id="24" name="Image 42"/>
          <p:cNvPicPr>
            <a:picLocks noChangeAspect="1"/>
          </p:cNvPicPr>
          <p:nvPr/>
        </p:nvPicPr>
        <p:blipFill>
          <a:blip r:embed="rId11"/>
          <a:stretch/>
        </p:blipFill>
        <p:spPr bwMode="auto">
          <a:xfrm>
            <a:off x="920241" y="3978548"/>
            <a:ext cx="360000" cy="360000"/>
          </a:xfrm>
          <a:prstGeom prst="rect">
            <a:avLst/>
          </a:prstGeom>
        </p:spPr>
      </p:pic>
      <p:sp>
        <p:nvSpPr>
          <p:cNvPr id="25" name="ZoneTexte 43"/>
          <p:cNvSpPr>
            <a:spLocks/>
          </p:cNvSpPr>
          <p:nvPr/>
        </p:nvSpPr>
        <p:spPr bwMode="auto">
          <a:xfrm>
            <a:off x="198614" y="4393856"/>
            <a:ext cx="2161787" cy="307777"/>
          </a:xfrm>
          <a:prstGeom prst="rect">
            <a:avLst/>
          </a:prstGeom>
          <a:noFill/>
        </p:spPr>
        <p:txBody>
          <a:bodyPr wrap="square" rtlCol="0">
            <a:spAutoFit/>
          </a:bodyPr>
          <a:lstStyle/>
          <a:p>
            <a:pPr>
              <a:defRPr/>
            </a:pPr>
            <a:r>
              <a:rPr lang="fr-FR" sz="1400"/>
              <a:t>Lutte par conservation</a:t>
            </a:r>
          </a:p>
        </p:txBody>
      </p:sp>
      <p:pic>
        <p:nvPicPr>
          <p:cNvPr id="26" name="Picture 3" descr="R:\DATA_PRIV\DATA_DEPHY\2013\02_PILOTAGE_PROJET\07_TRANSFERT_30000\07_Boite à outils\GT fiches valorisation\Trames fiches 30 000\Fiches pratiques remarquables\fiche remarquable arboriculture\arboriculture-R-10.png"/>
          <p:cNvPicPr>
            <a:picLocks noChangeAspect="1" noChangeArrowheads="1"/>
          </p:cNvPicPr>
          <p:nvPr/>
        </p:nvPicPr>
        <p:blipFill>
          <a:blip r:embed="rId12"/>
          <a:stretch/>
        </p:blipFill>
        <p:spPr bwMode="auto">
          <a:xfrm>
            <a:off x="1201937" y="5598453"/>
            <a:ext cx="182563" cy="182562"/>
          </a:xfrm>
          <a:prstGeom prst="rect">
            <a:avLst/>
          </a:prstGeom>
          <a:noFill/>
        </p:spPr>
      </p:pic>
      <p:pic>
        <p:nvPicPr>
          <p:cNvPr id="27" name="Picture 4" descr="R:\DATA_PRIV\DATA_DEPHY\2013\02_PILOTAGE_PROJET\07_TRANSFERT_30000\07_Boite à outils\GT fiches valorisation\Trames fiches 30 000\Fiches pratiques remarquables\fiche remarquable arboriculture\arboriculture-R-11.png"/>
          <p:cNvPicPr>
            <a:picLocks noChangeAspect="1" noChangeArrowheads="1"/>
          </p:cNvPicPr>
          <p:nvPr/>
        </p:nvPicPr>
        <p:blipFill>
          <a:blip r:embed="rId13"/>
          <a:stretch/>
        </p:blipFill>
        <p:spPr bwMode="auto">
          <a:xfrm>
            <a:off x="1704470" y="5598453"/>
            <a:ext cx="182563" cy="182562"/>
          </a:xfrm>
          <a:prstGeom prst="rect">
            <a:avLst/>
          </a:prstGeom>
          <a:noFill/>
        </p:spPr>
      </p:pic>
      <p:pic>
        <p:nvPicPr>
          <p:cNvPr id="28" name="Picture 5" descr="R:\DATA_PRIV\DATA_DEPHY\2013\02_PILOTAGE_PROJET\07_TRANSFERT_30000\07_Boite à outils\GT fiches valorisation\Trames fiches 30 000\Fiches pratiques remarquables\fiche remarquable arboriculture\arboriculture-R-12.png"/>
          <p:cNvPicPr>
            <a:picLocks noChangeAspect="1" noChangeArrowheads="1"/>
          </p:cNvPicPr>
          <p:nvPr/>
        </p:nvPicPr>
        <p:blipFill>
          <a:blip r:embed="rId14"/>
          <a:stretch/>
        </p:blipFill>
        <p:spPr bwMode="auto">
          <a:xfrm>
            <a:off x="2270706" y="5598453"/>
            <a:ext cx="182563" cy="1825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TotalTime>
  <Words>929</Words>
  <Application>Microsoft Office PowerPoint</Application>
  <DocSecurity>0</DocSecurity>
  <PresentationFormat>Personnalisé</PresentationFormat>
  <Paragraphs>136</Paragraphs>
  <Slides>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vt:i4>
      </vt:variant>
    </vt:vector>
  </HeadingPairs>
  <TitlesOfParts>
    <vt:vector size="11" baseType="lpstr">
      <vt:lpstr>Arial</vt:lpstr>
      <vt:lpstr>Arial Black</vt:lpstr>
      <vt:lpstr>Calibri</vt:lpstr>
      <vt:lpstr>Corbel</vt:lpstr>
      <vt:lpstr>Corbel bold</vt:lpstr>
      <vt:lpstr>Edwardian Script ITC</vt:lpstr>
      <vt:lpstr>Thème Office</vt:lpstr>
      <vt:lpstr>Présentation PowerPoint</vt:lpstr>
      <vt:lpstr>Présentation PowerPoint</vt:lpstr>
      <vt:lpstr>Présentation PowerPoint</vt:lpstr>
      <vt:lpstr>Présentation PowerPoint</vt:lpstr>
    </vt:vector>
  </TitlesOfParts>
  <Manager/>
  <Company>APCA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Pauline BODIN</dc:creator>
  <cp:keywords/>
  <dc:description/>
  <cp:lastModifiedBy>Marc Audibert</cp:lastModifiedBy>
  <cp:revision>81</cp:revision>
  <dcterms:created xsi:type="dcterms:W3CDTF">2020-09-14T14:25:10Z</dcterms:created>
  <dcterms:modified xsi:type="dcterms:W3CDTF">2021-11-03T13:34:56Z</dcterms:modified>
  <cp:category/>
  <dc:identifier/>
  <cp:contentStatus/>
  <dc:language/>
  <cp:version/>
</cp:coreProperties>
</file>